
<file path=[Content_Types].xml><?xml version="1.0" encoding="utf-8"?>
<Types xmlns="http://schemas.openxmlformats.org/package/2006/content-types">
  <Default Extension="jpeg" ContentType="image/jpeg"/>
  <Default Extension="JPG" ContentType="image/.jp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sldIdLst>
    <p:sldId id="256" r:id="rId4"/>
    <p:sldId id="257" r:id="rId5"/>
    <p:sldId id="258" r:id="rId6"/>
    <p:sldId id="268" r:id="rId7"/>
    <p:sldId id="259" r:id="rId8"/>
    <p:sldId id="300" r:id="rId9"/>
    <p:sldId id="301" r:id="rId10"/>
    <p:sldId id="302" r:id="rId11"/>
    <p:sldId id="303" r:id="rId12"/>
    <p:sldId id="266"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E262B"/>
    <a:srgbClr val="28526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85" autoAdjust="0"/>
    <p:restoredTop sz="94660"/>
  </p:normalViewPr>
  <p:slideViewPr>
    <p:cSldViewPr snapToGrid="0" showGuides="1">
      <p:cViewPr>
        <p:scale>
          <a:sx n="66" d="100"/>
          <a:sy n="66" d="100"/>
        </p:scale>
        <p:origin x="176" y="59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svg>
</file>

<file path=ppt/media/image2.wdp>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BF0440E-6E44-4F7C-A89A-ACA9AD20325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299A9F7-509E-44FE-990E-4BDABC366CA5}"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BF0440E-6E44-4F7C-A89A-ACA9AD20325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299A9F7-509E-44FE-990E-4BDABC366CA5}"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BF0440E-6E44-4F7C-A89A-ACA9AD20325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299A9F7-509E-44FE-990E-4BDABC366CA5}"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BF0440E-6E44-4F7C-A89A-ACA9AD20325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299A9F7-509E-44FE-990E-4BDABC366CA5}"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BF0440E-6E44-4F7C-A89A-ACA9AD20325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299A9F7-509E-44FE-990E-4BDABC366CA5}"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5BF0440E-6E44-4F7C-A89A-ACA9AD20325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299A9F7-509E-44FE-990E-4BDABC366CA5}"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5BF0440E-6E44-4F7C-A89A-ACA9AD20325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299A9F7-509E-44FE-990E-4BDABC366CA5}"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5BF0440E-6E44-4F7C-A89A-ACA9AD20325B}"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299A9F7-509E-44FE-990E-4BDABC366CA5}"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BF0440E-6E44-4F7C-A89A-ACA9AD20325B}"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299A9F7-509E-44FE-990E-4BDABC366CA5}"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BF0440E-6E44-4F7C-A89A-ACA9AD20325B}"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299A9F7-509E-44FE-990E-4BDABC366CA5}"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BF0440E-6E44-4F7C-A89A-ACA9AD20325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299A9F7-509E-44FE-990E-4BDABC366CA5}"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BF0440E-6E44-4F7C-A89A-ACA9AD20325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299A9F7-509E-44FE-990E-4BDABC366CA5}"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BF0440E-6E44-4F7C-A89A-ACA9AD20325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299A9F7-509E-44FE-990E-4BDABC366CA5}"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BF0440E-6E44-4F7C-A89A-ACA9AD20325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299A9F7-509E-44FE-990E-4BDABC366CA5}"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5BF0440E-6E44-4F7C-A89A-ACA9AD20325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299A9F7-509E-44FE-990E-4BDABC366CA5}"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5BF0440E-6E44-4F7C-A89A-ACA9AD20325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299A9F7-509E-44FE-990E-4BDABC366CA5}"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5BF0440E-6E44-4F7C-A89A-ACA9AD20325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299A9F7-509E-44FE-990E-4BDABC366CA5}"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5BF0440E-6E44-4F7C-A89A-ACA9AD20325B}"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299A9F7-509E-44FE-990E-4BDABC366CA5}"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BF0440E-6E44-4F7C-A89A-ACA9AD20325B}"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299A9F7-509E-44FE-990E-4BDABC366CA5}"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BF0440E-6E44-4F7C-A89A-ACA9AD20325B}"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299A9F7-509E-44FE-990E-4BDABC366CA5}"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BF0440E-6E44-4F7C-A89A-ACA9AD20325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299A9F7-509E-44FE-990E-4BDABC366CA5}"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BF0440E-6E44-4F7C-A89A-ACA9AD20325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299A9F7-509E-44FE-990E-4BDABC366CA5}"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F0440E-6E44-4F7C-A89A-ACA9AD20325B}"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99A9F7-509E-44FE-990E-4BDABC366CA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F0440E-6E44-4F7C-A89A-ACA9AD20325B}"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99A9F7-509E-44FE-990E-4BDABC366CA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hdphoto" Target="../media/image2.wdp"/><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hdphoto" Target="../media/image2.wdp"/><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sv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sv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sv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sv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1.svg"/><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1.svg"/><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1.sv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1.sv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p:cNvGrpSpPr/>
          <p:nvPr/>
        </p:nvGrpSpPr>
        <p:grpSpPr>
          <a:xfrm>
            <a:off x="0" y="0"/>
            <a:ext cx="12192000" cy="6858000"/>
            <a:chOff x="0" y="0"/>
            <a:chExt cx="12192000" cy="6858000"/>
          </a:xfrm>
        </p:grpSpPr>
        <p:pic>
          <p:nvPicPr>
            <p:cNvPr id="26" name="图片 25"/>
            <p:cNvPicPr>
              <a:picLocks noChangeAspect="1"/>
            </p:cNvPicPr>
            <p:nvPr/>
          </p:nvPicPr>
          <p:blipFill>
            <a:blip r:embed="rId1">
              <a:extLst>
                <a:ext uri="{BEBA8EAE-BF5A-486C-A8C5-ECC9F3942E4B}">
                  <a14:imgProps xmlns:a14="http://schemas.microsoft.com/office/drawing/2010/main">
                    <a14:imgLayer r:embed="rId2">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7" name="矩形 26"/>
            <p:cNvSpPr/>
            <p:nvPr/>
          </p:nvSpPr>
          <p:spPr>
            <a:xfrm>
              <a:off x="0" y="0"/>
              <a:ext cx="12192000" cy="6858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 name="直接连接符 4"/>
          <p:cNvCxnSpPr/>
          <p:nvPr/>
        </p:nvCxnSpPr>
        <p:spPr>
          <a:xfrm>
            <a:off x="0" y="4172505"/>
            <a:ext cx="7440328" cy="0"/>
          </a:xfrm>
          <a:prstGeom prst="line">
            <a:avLst/>
          </a:prstGeom>
          <a:ln w="76200">
            <a:solidFill>
              <a:srgbClr val="CE262B"/>
            </a:solidFill>
          </a:ln>
        </p:spPr>
        <p:style>
          <a:lnRef idx="1">
            <a:schemeClr val="accent1"/>
          </a:lnRef>
          <a:fillRef idx="0">
            <a:schemeClr val="accent1"/>
          </a:fillRef>
          <a:effectRef idx="0">
            <a:schemeClr val="accent1"/>
          </a:effectRef>
          <a:fontRef idx="minor">
            <a:schemeClr val="tx1"/>
          </a:fontRef>
        </p:style>
      </p:cxnSp>
      <p:sp>
        <p:nvSpPr>
          <p:cNvPr id="15" name="矩形 14"/>
          <p:cNvSpPr/>
          <p:nvPr/>
        </p:nvSpPr>
        <p:spPr>
          <a:xfrm>
            <a:off x="11561685" y="0"/>
            <a:ext cx="630315" cy="630315"/>
          </a:xfrm>
          <a:prstGeom prst="rect">
            <a:avLst/>
          </a:prstGeom>
          <a:solidFill>
            <a:srgbClr val="CE26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1162050" y="2661920"/>
            <a:ext cx="6360160" cy="1014730"/>
          </a:xfrm>
          <a:prstGeom prst="rect">
            <a:avLst/>
          </a:prstGeom>
          <a:noFill/>
        </p:spPr>
        <p:txBody>
          <a:bodyPr wrap="square" rtlCol="0">
            <a:spAutoFit/>
          </a:bodyPr>
          <a:lstStyle/>
          <a:p>
            <a:pPr algn="dist"/>
            <a:r>
              <a:rPr lang="en-US" altLang="zh-CN" sz="6000" dirty="0">
                <a:solidFill>
                  <a:schemeClr val="tx1">
                    <a:lumMod val="75000"/>
                    <a:lumOff val="25000"/>
                  </a:schemeClr>
                </a:solidFill>
                <a:latin typeface="Noto Sans CJK Bold" panose="020B0800000000000000" pitchFamily="34" charset="-122"/>
                <a:ea typeface="Noto Sans CJK Bold" panose="020B0800000000000000" pitchFamily="34" charset="-122"/>
                <a:cs typeface="字魂105号-简雅黑" panose="00000500000000000000" pitchFamily="2" charset="-122"/>
              </a:rPr>
              <a:t>RISCV</a:t>
            </a:r>
            <a:r>
              <a:rPr lang="zh-CN" altLang="en-US" sz="6000" dirty="0">
                <a:solidFill>
                  <a:schemeClr val="tx1">
                    <a:lumMod val="75000"/>
                    <a:lumOff val="25000"/>
                  </a:schemeClr>
                </a:solidFill>
                <a:latin typeface="Noto Sans CJK Bold" panose="020B0800000000000000" pitchFamily="34" charset="-122"/>
                <a:ea typeface="Noto Sans CJK Bold" panose="020B0800000000000000" pitchFamily="34" charset="-122"/>
                <a:cs typeface="字魂105号-简雅黑" panose="00000500000000000000" pitchFamily="2" charset="-122"/>
              </a:rPr>
              <a:t>介绍</a:t>
            </a:r>
            <a:endParaRPr lang="zh-CN" altLang="en-US" sz="6000" dirty="0">
              <a:solidFill>
                <a:schemeClr val="tx1">
                  <a:lumMod val="75000"/>
                  <a:lumOff val="25000"/>
                </a:schemeClr>
              </a:solidFill>
              <a:latin typeface="Noto Sans CJK Bold" panose="020B0800000000000000" pitchFamily="34" charset="-122"/>
              <a:ea typeface="Noto Sans CJK Bold" panose="020B0800000000000000" pitchFamily="34" charset="-122"/>
              <a:cs typeface="字魂105号-简雅黑" panose="00000500000000000000" pitchFamily="2" charset="-122"/>
            </a:endParaRPr>
          </a:p>
        </p:txBody>
      </p:sp>
      <p:cxnSp>
        <p:nvCxnSpPr>
          <p:cNvPr id="33" name="直接连接符 32"/>
          <p:cNvCxnSpPr/>
          <p:nvPr/>
        </p:nvCxnSpPr>
        <p:spPr>
          <a:xfrm>
            <a:off x="0" y="4488535"/>
            <a:ext cx="4764505" cy="0"/>
          </a:xfrm>
          <a:prstGeom prst="line">
            <a:avLst/>
          </a:prstGeom>
          <a:ln w="76200">
            <a:solidFill>
              <a:srgbClr val="CE262B">
                <a:alpha val="70000"/>
              </a:srgb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0" y="4814190"/>
            <a:ext cx="1665171" cy="0"/>
          </a:xfrm>
          <a:prstGeom prst="line">
            <a:avLst/>
          </a:prstGeom>
          <a:ln w="76200">
            <a:solidFill>
              <a:srgbClr val="CE262B">
                <a:alpha val="40000"/>
              </a:srgbClr>
            </a:solidFill>
          </a:ln>
        </p:spPr>
        <p:style>
          <a:lnRef idx="1">
            <a:schemeClr val="accent1"/>
          </a:lnRef>
          <a:fillRef idx="0">
            <a:schemeClr val="accent1"/>
          </a:fillRef>
          <a:effectRef idx="0">
            <a:schemeClr val="accent1"/>
          </a:effectRef>
          <a:fontRef idx="minor">
            <a:schemeClr val="tx1"/>
          </a:fontRef>
        </p:style>
      </p:cxnSp>
      <p:grpSp>
        <p:nvGrpSpPr>
          <p:cNvPr id="50" name="组合 49"/>
          <p:cNvGrpSpPr/>
          <p:nvPr/>
        </p:nvGrpSpPr>
        <p:grpSpPr>
          <a:xfrm>
            <a:off x="9677399" y="4935303"/>
            <a:ext cx="2514601" cy="532208"/>
            <a:chOff x="9677399" y="4399164"/>
            <a:chExt cx="2514601" cy="532208"/>
          </a:xfrm>
        </p:grpSpPr>
        <p:sp>
          <p:nvSpPr>
            <p:cNvPr id="49" name="任意多边形: 形状 48"/>
            <p:cNvSpPr/>
            <p:nvPr/>
          </p:nvSpPr>
          <p:spPr>
            <a:xfrm>
              <a:off x="9677399" y="4399164"/>
              <a:ext cx="2514601" cy="532208"/>
            </a:xfrm>
            <a:custGeom>
              <a:avLst/>
              <a:gdLst>
                <a:gd name="connsiteX0" fmla="*/ 266104 w 2514601"/>
                <a:gd name="connsiteY0" fmla="*/ 0 h 532208"/>
                <a:gd name="connsiteX1" fmla="*/ 2514601 w 2514601"/>
                <a:gd name="connsiteY1" fmla="*/ 0 h 532208"/>
                <a:gd name="connsiteX2" fmla="*/ 2514601 w 2514601"/>
                <a:gd name="connsiteY2" fmla="*/ 532208 h 532208"/>
                <a:gd name="connsiteX3" fmla="*/ 266104 w 2514601"/>
                <a:gd name="connsiteY3" fmla="*/ 532208 h 532208"/>
                <a:gd name="connsiteX4" fmla="*/ 0 w 2514601"/>
                <a:gd name="connsiteY4" fmla="*/ 266104 h 532208"/>
                <a:gd name="connsiteX5" fmla="*/ 266104 w 2514601"/>
                <a:gd name="connsiteY5" fmla="*/ 0 h 53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14601" h="532208">
                  <a:moveTo>
                    <a:pt x="266104" y="0"/>
                  </a:moveTo>
                  <a:lnTo>
                    <a:pt x="2514601" y="0"/>
                  </a:lnTo>
                  <a:lnTo>
                    <a:pt x="2514601" y="532208"/>
                  </a:lnTo>
                  <a:lnTo>
                    <a:pt x="266104" y="532208"/>
                  </a:lnTo>
                  <a:cubicBezTo>
                    <a:pt x="119139" y="532208"/>
                    <a:pt x="0" y="413069"/>
                    <a:pt x="0" y="266104"/>
                  </a:cubicBezTo>
                  <a:cubicBezTo>
                    <a:pt x="0" y="119139"/>
                    <a:pt x="119139" y="0"/>
                    <a:pt x="266104" y="0"/>
                  </a:cubicBezTo>
                  <a:close/>
                </a:path>
              </a:pathLst>
            </a:custGeom>
            <a:solidFill>
              <a:srgbClr val="CE262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6" name="文本框 45"/>
            <p:cNvSpPr txBox="1"/>
            <p:nvPr/>
          </p:nvSpPr>
          <p:spPr>
            <a:xfrm>
              <a:off x="9875968" y="4465213"/>
              <a:ext cx="2047861" cy="398780"/>
            </a:xfrm>
            <a:prstGeom prst="rect">
              <a:avLst/>
            </a:prstGeom>
            <a:noFill/>
          </p:spPr>
          <p:txBody>
            <a:bodyPr wrap="square" rtlCol="0">
              <a:spAutoFit/>
            </a:bodyPr>
            <a:lstStyle/>
            <a:p>
              <a:pPr algn="dist"/>
              <a:r>
                <a:rPr lang="zh-CN" altLang="en-US" sz="2000" dirty="0">
                  <a:solidFill>
                    <a:schemeClr val="bg1"/>
                  </a:solidFill>
                  <a:latin typeface="Noto Sans CJK Light" panose="020B0300000000000000" pitchFamily="34" charset="-122"/>
                  <a:ea typeface="Noto Sans CJK Light" panose="020B0300000000000000" pitchFamily="34" charset="-122"/>
                  <a:cs typeface="字魂105号-简雅黑" panose="00000500000000000000" pitchFamily="2" charset="-122"/>
                </a:rPr>
                <a:t>汇报人：吴汉</a:t>
              </a:r>
              <a:r>
                <a:rPr lang="zh-CN" altLang="en-US" sz="2000" dirty="0">
                  <a:solidFill>
                    <a:schemeClr val="bg1"/>
                  </a:solidFill>
                  <a:latin typeface="Noto Sans CJK Light" panose="020B0300000000000000" pitchFamily="34" charset="-122"/>
                  <a:ea typeface="Noto Sans CJK Light" panose="020B0300000000000000" pitchFamily="34" charset="-122"/>
                  <a:cs typeface="字魂105号-简雅黑" panose="00000500000000000000" pitchFamily="2" charset="-122"/>
                </a:rPr>
                <a:t>霄</a:t>
              </a:r>
              <a:endParaRPr lang="zh-CN" altLang="en-US" sz="2000" dirty="0">
                <a:solidFill>
                  <a:schemeClr val="bg1"/>
                </a:solidFill>
                <a:latin typeface="Noto Sans CJK Light" panose="020B0300000000000000" pitchFamily="34" charset="-122"/>
                <a:ea typeface="Noto Sans CJK Light" panose="020B0300000000000000" pitchFamily="34" charset="-122"/>
                <a:cs typeface="字魂105号-简雅黑" panose="00000500000000000000"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1000" fill="hold"/>
                                        <p:tgtEl>
                                          <p:spTgt spid="28"/>
                                        </p:tgtEl>
                                        <p:attrNameLst>
                                          <p:attrName>ppt_x</p:attrName>
                                        </p:attrNameLst>
                                      </p:cBhvr>
                                      <p:tavLst>
                                        <p:tav tm="0">
                                          <p:val>
                                            <p:strVal val="0-#ppt_w/2"/>
                                          </p:val>
                                        </p:tav>
                                        <p:tav tm="100000">
                                          <p:val>
                                            <p:strVal val="#ppt_x"/>
                                          </p:val>
                                        </p:tav>
                                      </p:tavLst>
                                    </p:anim>
                                    <p:anim calcmode="lin" valueType="num">
                                      <p:cBhvr additive="base">
                                        <p:cTn id="8" dur="1000" fill="hold"/>
                                        <p:tgtEl>
                                          <p:spTgt spid="28"/>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1000" fill="hold"/>
                                        <p:tgtEl>
                                          <p:spTgt spid="5"/>
                                        </p:tgtEl>
                                        <p:attrNameLst>
                                          <p:attrName>ppt_x</p:attrName>
                                        </p:attrNameLst>
                                      </p:cBhvr>
                                      <p:tavLst>
                                        <p:tav tm="0">
                                          <p:val>
                                            <p:strVal val="0-#ppt_w/2"/>
                                          </p:val>
                                        </p:tav>
                                        <p:tav tm="100000">
                                          <p:val>
                                            <p:strVal val="#ppt_x"/>
                                          </p:val>
                                        </p:tav>
                                      </p:tavLst>
                                    </p:anim>
                                    <p:anim calcmode="lin" valueType="num">
                                      <p:cBhvr additive="base">
                                        <p:cTn id="12" dur="10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1000" fill="hold"/>
                                        <p:tgtEl>
                                          <p:spTgt spid="15"/>
                                        </p:tgtEl>
                                        <p:attrNameLst>
                                          <p:attrName>ppt_x</p:attrName>
                                        </p:attrNameLst>
                                      </p:cBhvr>
                                      <p:tavLst>
                                        <p:tav tm="0">
                                          <p:val>
                                            <p:strVal val="1+#ppt_w/2"/>
                                          </p:val>
                                        </p:tav>
                                        <p:tav tm="100000">
                                          <p:val>
                                            <p:strVal val="#ppt_x"/>
                                          </p:val>
                                        </p:tav>
                                      </p:tavLst>
                                    </p:anim>
                                    <p:anim calcmode="lin" valueType="num">
                                      <p:cBhvr additive="base">
                                        <p:cTn id="16" dur="1000" fill="hold"/>
                                        <p:tgtEl>
                                          <p:spTgt spid="15"/>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additive="base">
                                        <p:cTn id="19" dur="1000" fill="hold"/>
                                        <p:tgtEl>
                                          <p:spTgt spid="33"/>
                                        </p:tgtEl>
                                        <p:attrNameLst>
                                          <p:attrName>ppt_x</p:attrName>
                                        </p:attrNameLst>
                                      </p:cBhvr>
                                      <p:tavLst>
                                        <p:tav tm="0">
                                          <p:val>
                                            <p:strVal val="0-#ppt_w/2"/>
                                          </p:val>
                                        </p:tav>
                                        <p:tav tm="100000">
                                          <p:val>
                                            <p:strVal val="#ppt_x"/>
                                          </p:val>
                                        </p:tav>
                                      </p:tavLst>
                                    </p:anim>
                                    <p:anim calcmode="lin" valueType="num">
                                      <p:cBhvr additive="base">
                                        <p:cTn id="20" dur="1000" fill="hold"/>
                                        <p:tgtEl>
                                          <p:spTgt spid="33"/>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36"/>
                                        </p:tgtEl>
                                        <p:attrNameLst>
                                          <p:attrName>style.visibility</p:attrName>
                                        </p:attrNameLst>
                                      </p:cBhvr>
                                      <p:to>
                                        <p:strVal val="visible"/>
                                      </p:to>
                                    </p:set>
                                    <p:anim calcmode="lin" valueType="num">
                                      <p:cBhvr additive="base">
                                        <p:cTn id="23" dur="1000" fill="hold"/>
                                        <p:tgtEl>
                                          <p:spTgt spid="36"/>
                                        </p:tgtEl>
                                        <p:attrNameLst>
                                          <p:attrName>ppt_x</p:attrName>
                                        </p:attrNameLst>
                                      </p:cBhvr>
                                      <p:tavLst>
                                        <p:tav tm="0">
                                          <p:val>
                                            <p:strVal val="0-#ppt_w/2"/>
                                          </p:val>
                                        </p:tav>
                                        <p:tav tm="100000">
                                          <p:val>
                                            <p:strVal val="#ppt_x"/>
                                          </p:val>
                                        </p:tav>
                                      </p:tavLst>
                                    </p:anim>
                                    <p:anim calcmode="lin" valueType="num">
                                      <p:cBhvr additive="base">
                                        <p:cTn id="24" dur="1000" fill="hold"/>
                                        <p:tgtEl>
                                          <p:spTgt spid="36"/>
                                        </p:tgtEl>
                                        <p:attrNameLst>
                                          <p:attrName>ppt_y</p:attrName>
                                        </p:attrNameLst>
                                      </p:cBhvr>
                                      <p:tavLst>
                                        <p:tav tm="0">
                                          <p:val>
                                            <p:strVal val="#ppt_y"/>
                                          </p:val>
                                        </p:tav>
                                        <p:tav tm="100000">
                                          <p:val>
                                            <p:strVal val="#ppt_y"/>
                                          </p:val>
                                        </p:tav>
                                      </p:tavLst>
                                    </p:anim>
                                  </p:childTnLst>
                                </p:cTn>
                              </p:par>
                              <p:par>
                                <p:cTn id="25" presetID="2" presetClass="entr" presetSubtype="2" fill="hold" nodeType="withEffect">
                                  <p:stCondLst>
                                    <p:cond delay="0"/>
                                  </p:stCondLst>
                                  <p:childTnLst>
                                    <p:set>
                                      <p:cBhvr>
                                        <p:cTn id="26" dur="1" fill="hold">
                                          <p:stCondLst>
                                            <p:cond delay="0"/>
                                          </p:stCondLst>
                                        </p:cTn>
                                        <p:tgtEl>
                                          <p:spTgt spid="50"/>
                                        </p:tgtEl>
                                        <p:attrNameLst>
                                          <p:attrName>style.visibility</p:attrName>
                                        </p:attrNameLst>
                                      </p:cBhvr>
                                      <p:to>
                                        <p:strVal val="visible"/>
                                      </p:to>
                                    </p:set>
                                    <p:anim calcmode="lin" valueType="num">
                                      <p:cBhvr additive="base">
                                        <p:cTn id="27" dur="1000" fill="hold"/>
                                        <p:tgtEl>
                                          <p:spTgt spid="50"/>
                                        </p:tgtEl>
                                        <p:attrNameLst>
                                          <p:attrName>ppt_x</p:attrName>
                                        </p:attrNameLst>
                                      </p:cBhvr>
                                      <p:tavLst>
                                        <p:tav tm="0">
                                          <p:val>
                                            <p:strVal val="1+#ppt_w/2"/>
                                          </p:val>
                                        </p:tav>
                                        <p:tav tm="100000">
                                          <p:val>
                                            <p:strVal val="#ppt_x"/>
                                          </p:val>
                                        </p:tav>
                                      </p:tavLst>
                                    </p:anim>
                                    <p:anim calcmode="lin" valueType="num">
                                      <p:cBhvr additive="base">
                                        <p:cTn id="28" dur="1000" fill="hold"/>
                                        <p:tgtEl>
                                          <p:spTgt spid="5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p:cNvGrpSpPr/>
          <p:nvPr/>
        </p:nvGrpSpPr>
        <p:grpSpPr>
          <a:xfrm>
            <a:off x="0" y="0"/>
            <a:ext cx="12192000" cy="6858000"/>
            <a:chOff x="0" y="0"/>
            <a:chExt cx="12192000" cy="6858000"/>
          </a:xfrm>
        </p:grpSpPr>
        <p:pic>
          <p:nvPicPr>
            <p:cNvPr id="26" name="图片 25"/>
            <p:cNvPicPr>
              <a:picLocks noChangeAspect="1"/>
            </p:cNvPicPr>
            <p:nvPr/>
          </p:nvPicPr>
          <p:blipFill>
            <a:blip r:embed="rId1">
              <a:extLst>
                <a:ext uri="{BEBA8EAE-BF5A-486C-A8C5-ECC9F3942E4B}">
                  <a14:imgProps xmlns:a14="http://schemas.microsoft.com/office/drawing/2010/main">
                    <a14:imgLayer r:embed="rId2">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7" name="矩形 26"/>
            <p:cNvSpPr/>
            <p:nvPr/>
          </p:nvSpPr>
          <p:spPr>
            <a:xfrm>
              <a:off x="0" y="0"/>
              <a:ext cx="12192000" cy="685800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5" name="直接连接符 4"/>
          <p:cNvCxnSpPr/>
          <p:nvPr/>
        </p:nvCxnSpPr>
        <p:spPr>
          <a:xfrm>
            <a:off x="0" y="4172505"/>
            <a:ext cx="7440328" cy="0"/>
          </a:xfrm>
          <a:prstGeom prst="line">
            <a:avLst/>
          </a:prstGeom>
          <a:ln w="76200">
            <a:solidFill>
              <a:srgbClr val="CE262B"/>
            </a:solidFill>
          </a:ln>
        </p:spPr>
        <p:style>
          <a:lnRef idx="1">
            <a:schemeClr val="accent1"/>
          </a:lnRef>
          <a:fillRef idx="0">
            <a:schemeClr val="accent1"/>
          </a:fillRef>
          <a:effectRef idx="0">
            <a:schemeClr val="accent1"/>
          </a:effectRef>
          <a:fontRef idx="minor">
            <a:schemeClr val="tx1"/>
          </a:fontRef>
        </p:style>
      </p:cxnSp>
      <p:sp>
        <p:nvSpPr>
          <p:cNvPr id="15" name="矩形 14"/>
          <p:cNvSpPr/>
          <p:nvPr/>
        </p:nvSpPr>
        <p:spPr>
          <a:xfrm>
            <a:off x="11561685" y="0"/>
            <a:ext cx="630315" cy="630315"/>
          </a:xfrm>
          <a:prstGeom prst="rect">
            <a:avLst/>
          </a:prstGeom>
          <a:solidFill>
            <a:srgbClr val="CE26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1162245" y="2662033"/>
            <a:ext cx="6360217" cy="1263515"/>
            <a:chOff x="3097577" y="4071479"/>
            <a:chExt cx="6360217" cy="1263515"/>
          </a:xfrm>
        </p:grpSpPr>
        <p:sp>
          <p:nvSpPr>
            <p:cNvPr id="17" name="文本框 16"/>
            <p:cNvSpPr txBox="1"/>
            <p:nvPr/>
          </p:nvSpPr>
          <p:spPr>
            <a:xfrm>
              <a:off x="3097577" y="4071479"/>
              <a:ext cx="6360217" cy="1015663"/>
            </a:xfrm>
            <a:prstGeom prst="rect">
              <a:avLst/>
            </a:prstGeom>
            <a:noFill/>
          </p:spPr>
          <p:txBody>
            <a:bodyPr wrap="square" rtlCol="0">
              <a:spAutoFit/>
            </a:bodyPr>
            <a:lstStyle/>
            <a:p>
              <a:pPr algn="dist"/>
              <a:r>
                <a:rPr lang="zh-CN" altLang="en-US" sz="6000" dirty="0">
                  <a:solidFill>
                    <a:schemeClr val="tx1">
                      <a:lumMod val="75000"/>
                      <a:lumOff val="25000"/>
                    </a:schemeClr>
                  </a:solidFill>
                  <a:latin typeface="Noto Sans CJK Bold" panose="020B0800000000000000" pitchFamily="34" charset="-122"/>
                  <a:ea typeface="Noto Sans CJK Bold" panose="020B0800000000000000" pitchFamily="34" charset="-122"/>
                  <a:cs typeface="字魂105号-简雅黑" panose="00000500000000000000" pitchFamily="2" charset="-122"/>
                </a:rPr>
                <a:t>感谢您的观看</a:t>
              </a:r>
              <a:endParaRPr lang="zh-CN" altLang="en-US" sz="6000" dirty="0">
                <a:solidFill>
                  <a:schemeClr val="tx1">
                    <a:lumMod val="75000"/>
                    <a:lumOff val="25000"/>
                  </a:schemeClr>
                </a:solidFill>
                <a:latin typeface="Noto Sans CJK Bold" panose="020B0800000000000000" pitchFamily="34" charset="-122"/>
                <a:ea typeface="Noto Sans CJK Bold" panose="020B0800000000000000" pitchFamily="34" charset="-122"/>
                <a:cs typeface="字魂105号-简雅黑" panose="00000500000000000000" pitchFamily="2" charset="-122"/>
              </a:endParaRPr>
            </a:p>
          </p:txBody>
        </p:sp>
        <p:sp>
          <p:nvSpPr>
            <p:cNvPr id="18" name="文本框 17"/>
            <p:cNvSpPr txBox="1"/>
            <p:nvPr/>
          </p:nvSpPr>
          <p:spPr>
            <a:xfrm>
              <a:off x="3147932" y="5018838"/>
              <a:ext cx="6227728" cy="316156"/>
            </a:xfrm>
            <a:prstGeom prst="rect">
              <a:avLst/>
            </a:prstGeom>
            <a:noFill/>
          </p:spPr>
          <p:txBody>
            <a:bodyPr wrap="square" rtlCol="0">
              <a:spAutoFit/>
            </a:bodyPr>
            <a:lstStyle/>
            <a:p>
              <a:pPr algn="dist"/>
              <a:r>
                <a:rPr lang="en-US" altLang="zh-CN" sz="14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rPr>
                <a:t>JING GUAN XUE YUE BI YE DA BIAN TONG YONG MU BAN</a:t>
              </a:r>
              <a:endParaRPr lang="en-US" altLang="zh-CN" sz="14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endParaRPr>
            </a:p>
          </p:txBody>
        </p:sp>
      </p:grpSp>
      <p:cxnSp>
        <p:nvCxnSpPr>
          <p:cNvPr id="33" name="直接连接符 32"/>
          <p:cNvCxnSpPr/>
          <p:nvPr/>
        </p:nvCxnSpPr>
        <p:spPr>
          <a:xfrm>
            <a:off x="0" y="4488535"/>
            <a:ext cx="4764505" cy="0"/>
          </a:xfrm>
          <a:prstGeom prst="line">
            <a:avLst/>
          </a:prstGeom>
          <a:ln w="76200">
            <a:solidFill>
              <a:srgbClr val="CE262B">
                <a:alpha val="70000"/>
              </a:srgb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0" y="4814190"/>
            <a:ext cx="1665171" cy="0"/>
          </a:xfrm>
          <a:prstGeom prst="line">
            <a:avLst/>
          </a:prstGeom>
          <a:ln w="76200">
            <a:solidFill>
              <a:srgbClr val="CE262B">
                <a:alpha val="40000"/>
              </a:srgbClr>
            </a:solidFill>
          </a:ln>
        </p:spPr>
        <p:style>
          <a:lnRef idx="1">
            <a:schemeClr val="accent1"/>
          </a:lnRef>
          <a:fillRef idx="0">
            <a:schemeClr val="accent1"/>
          </a:fillRef>
          <a:effectRef idx="0">
            <a:schemeClr val="accent1"/>
          </a:effectRef>
          <a:fontRef idx="minor">
            <a:schemeClr val="tx1"/>
          </a:fontRef>
        </p:style>
      </p:cxnSp>
      <p:grpSp>
        <p:nvGrpSpPr>
          <p:cNvPr id="50" name="组合 49"/>
          <p:cNvGrpSpPr/>
          <p:nvPr/>
        </p:nvGrpSpPr>
        <p:grpSpPr>
          <a:xfrm>
            <a:off x="9677399" y="4935303"/>
            <a:ext cx="2514601" cy="532208"/>
            <a:chOff x="9677399" y="4399164"/>
            <a:chExt cx="2514601" cy="532208"/>
          </a:xfrm>
        </p:grpSpPr>
        <p:sp>
          <p:nvSpPr>
            <p:cNvPr id="49" name="任意多边形: 形状 48"/>
            <p:cNvSpPr/>
            <p:nvPr/>
          </p:nvSpPr>
          <p:spPr>
            <a:xfrm>
              <a:off x="9677399" y="4399164"/>
              <a:ext cx="2514601" cy="532208"/>
            </a:xfrm>
            <a:custGeom>
              <a:avLst/>
              <a:gdLst>
                <a:gd name="connsiteX0" fmla="*/ 266104 w 2514601"/>
                <a:gd name="connsiteY0" fmla="*/ 0 h 532208"/>
                <a:gd name="connsiteX1" fmla="*/ 2514601 w 2514601"/>
                <a:gd name="connsiteY1" fmla="*/ 0 h 532208"/>
                <a:gd name="connsiteX2" fmla="*/ 2514601 w 2514601"/>
                <a:gd name="connsiteY2" fmla="*/ 532208 h 532208"/>
                <a:gd name="connsiteX3" fmla="*/ 266104 w 2514601"/>
                <a:gd name="connsiteY3" fmla="*/ 532208 h 532208"/>
                <a:gd name="connsiteX4" fmla="*/ 0 w 2514601"/>
                <a:gd name="connsiteY4" fmla="*/ 266104 h 532208"/>
                <a:gd name="connsiteX5" fmla="*/ 266104 w 2514601"/>
                <a:gd name="connsiteY5" fmla="*/ 0 h 532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14601" h="532208">
                  <a:moveTo>
                    <a:pt x="266104" y="0"/>
                  </a:moveTo>
                  <a:lnTo>
                    <a:pt x="2514601" y="0"/>
                  </a:lnTo>
                  <a:lnTo>
                    <a:pt x="2514601" y="532208"/>
                  </a:lnTo>
                  <a:lnTo>
                    <a:pt x="266104" y="532208"/>
                  </a:lnTo>
                  <a:cubicBezTo>
                    <a:pt x="119139" y="532208"/>
                    <a:pt x="0" y="413069"/>
                    <a:pt x="0" y="266104"/>
                  </a:cubicBezTo>
                  <a:cubicBezTo>
                    <a:pt x="0" y="119139"/>
                    <a:pt x="119139" y="0"/>
                    <a:pt x="266104" y="0"/>
                  </a:cubicBezTo>
                  <a:close/>
                </a:path>
              </a:pathLst>
            </a:custGeom>
            <a:solidFill>
              <a:srgbClr val="CE262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6" name="文本框 45"/>
            <p:cNvSpPr txBox="1"/>
            <p:nvPr/>
          </p:nvSpPr>
          <p:spPr>
            <a:xfrm>
              <a:off x="9875968" y="4465213"/>
              <a:ext cx="2047861" cy="398780"/>
            </a:xfrm>
            <a:prstGeom prst="rect">
              <a:avLst/>
            </a:prstGeom>
            <a:noFill/>
          </p:spPr>
          <p:txBody>
            <a:bodyPr wrap="square" rtlCol="0">
              <a:spAutoFit/>
            </a:bodyPr>
            <a:lstStyle/>
            <a:p>
              <a:pPr algn="dist"/>
              <a:r>
                <a:rPr lang="zh-CN" altLang="en-US" sz="2000" dirty="0">
                  <a:solidFill>
                    <a:schemeClr val="bg1"/>
                  </a:solidFill>
                  <a:latin typeface="Noto Sans CJK Light" panose="020B0300000000000000" pitchFamily="34" charset="-122"/>
                  <a:ea typeface="Noto Sans CJK Light" panose="020B0300000000000000" pitchFamily="34" charset="-122"/>
                  <a:cs typeface="字魂105号-简雅黑" panose="00000500000000000000" pitchFamily="2" charset="-122"/>
                </a:rPr>
                <a:t>汇报人：吴汉</a:t>
              </a:r>
              <a:r>
                <a:rPr lang="zh-CN" altLang="en-US" sz="2000" dirty="0">
                  <a:solidFill>
                    <a:schemeClr val="bg1"/>
                  </a:solidFill>
                  <a:latin typeface="Noto Sans CJK Light" panose="020B0300000000000000" pitchFamily="34" charset="-122"/>
                  <a:ea typeface="Noto Sans CJK Light" panose="020B0300000000000000" pitchFamily="34" charset="-122"/>
                  <a:cs typeface="字魂105号-简雅黑" panose="00000500000000000000" pitchFamily="2" charset="-122"/>
                </a:rPr>
                <a:t>霄</a:t>
              </a:r>
              <a:endParaRPr lang="zh-CN" altLang="en-US" sz="2000" dirty="0">
                <a:solidFill>
                  <a:schemeClr val="bg1"/>
                </a:solidFill>
                <a:latin typeface="Noto Sans CJK Light" panose="020B0300000000000000" pitchFamily="34" charset="-122"/>
                <a:ea typeface="Noto Sans CJK Light" panose="020B0300000000000000" pitchFamily="34" charset="-122"/>
                <a:cs typeface="字魂105号-简雅黑" panose="00000500000000000000"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1000" fill="hold"/>
                                        <p:tgtEl>
                                          <p:spTgt spid="16"/>
                                        </p:tgtEl>
                                        <p:attrNameLst>
                                          <p:attrName>ppt_x</p:attrName>
                                        </p:attrNameLst>
                                      </p:cBhvr>
                                      <p:tavLst>
                                        <p:tav tm="0">
                                          <p:val>
                                            <p:strVal val="0-#ppt_w/2"/>
                                          </p:val>
                                        </p:tav>
                                        <p:tav tm="100000">
                                          <p:val>
                                            <p:strVal val="#ppt_x"/>
                                          </p:val>
                                        </p:tav>
                                      </p:tavLst>
                                    </p:anim>
                                    <p:anim calcmode="lin" valueType="num">
                                      <p:cBhvr additive="base">
                                        <p:cTn id="8" dur="100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1000" fill="hold"/>
                                        <p:tgtEl>
                                          <p:spTgt spid="28"/>
                                        </p:tgtEl>
                                        <p:attrNameLst>
                                          <p:attrName>ppt_x</p:attrName>
                                        </p:attrNameLst>
                                      </p:cBhvr>
                                      <p:tavLst>
                                        <p:tav tm="0">
                                          <p:val>
                                            <p:strVal val="0-#ppt_w/2"/>
                                          </p:val>
                                        </p:tav>
                                        <p:tav tm="100000">
                                          <p:val>
                                            <p:strVal val="#ppt_x"/>
                                          </p:val>
                                        </p:tav>
                                      </p:tavLst>
                                    </p:anim>
                                    <p:anim calcmode="lin" valueType="num">
                                      <p:cBhvr additive="base">
                                        <p:cTn id="12" dur="1000" fill="hold"/>
                                        <p:tgtEl>
                                          <p:spTgt spid="28"/>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000" fill="hold"/>
                                        <p:tgtEl>
                                          <p:spTgt spid="5"/>
                                        </p:tgtEl>
                                        <p:attrNameLst>
                                          <p:attrName>ppt_x</p:attrName>
                                        </p:attrNameLst>
                                      </p:cBhvr>
                                      <p:tavLst>
                                        <p:tav tm="0">
                                          <p:val>
                                            <p:strVal val="0-#ppt_w/2"/>
                                          </p:val>
                                        </p:tav>
                                        <p:tav tm="100000">
                                          <p:val>
                                            <p:strVal val="#ppt_x"/>
                                          </p:val>
                                        </p:tav>
                                      </p:tavLst>
                                    </p:anim>
                                    <p:anim calcmode="lin" valueType="num">
                                      <p:cBhvr additive="base">
                                        <p:cTn id="16" dur="1000" fill="hold"/>
                                        <p:tgtEl>
                                          <p:spTgt spid="5"/>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1+#ppt_w/2"/>
                                          </p:val>
                                        </p:tav>
                                        <p:tav tm="100000">
                                          <p:val>
                                            <p:strVal val="#ppt_x"/>
                                          </p:val>
                                        </p:tav>
                                      </p:tavLst>
                                    </p:anim>
                                    <p:anim calcmode="lin" valueType="num">
                                      <p:cBhvr additive="base">
                                        <p:cTn id="20" dur="10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33"/>
                                        </p:tgtEl>
                                        <p:attrNameLst>
                                          <p:attrName>style.visibility</p:attrName>
                                        </p:attrNameLst>
                                      </p:cBhvr>
                                      <p:to>
                                        <p:strVal val="visible"/>
                                      </p:to>
                                    </p:set>
                                    <p:anim calcmode="lin" valueType="num">
                                      <p:cBhvr additive="base">
                                        <p:cTn id="23" dur="1000" fill="hold"/>
                                        <p:tgtEl>
                                          <p:spTgt spid="33"/>
                                        </p:tgtEl>
                                        <p:attrNameLst>
                                          <p:attrName>ppt_x</p:attrName>
                                        </p:attrNameLst>
                                      </p:cBhvr>
                                      <p:tavLst>
                                        <p:tav tm="0">
                                          <p:val>
                                            <p:strVal val="0-#ppt_w/2"/>
                                          </p:val>
                                        </p:tav>
                                        <p:tav tm="100000">
                                          <p:val>
                                            <p:strVal val="#ppt_x"/>
                                          </p:val>
                                        </p:tav>
                                      </p:tavLst>
                                    </p:anim>
                                    <p:anim calcmode="lin" valueType="num">
                                      <p:cBhvr additive="base">
                                        <p:cTn id="24" dur="1000" fill="hold"/>
                                        <p:tgtEl>
                                          <p:spTgt spid="33"/>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36"/>
                                        </p:tgtEl>
                                        <p:attrNameLst>
                                          <p:attrName>style.visibility</p:attrName>
                                        </p:attrNameLst>
                                      </p:cBhvr>
                                      <p:to>
                                        <p:strVal val="visible"/>
                                      </p:to>
                                    </p:set>
                                    <p:anim calcmode="lin" valueType="num">
                                      <p:cBhvr additive="base">
                                        <p:cTn id="27" dur="1000" fill="hold"/>
                                        <p:tgtEl>
                                          <p:spTgt spid="36"/>
                                        </p:tgtEl>
                                        <p:attrNameLst>
                                          <p:attrName>ppt_x</p:attrName>
                                        </p:attrNameLst>
                                      </p:cBhvr>
                                      <p:tavLst>
                                        <p:tav tm="0">
                                          <p:val>
                                            <p:strVal val="0-#ppt_w/2"/>
                                          </p:val>
                                        </p:tav>
                                        <p:tav tm="100000">
                                          <p:val>
                                            <p:strVal val="#ppt_x"/>
                                          </p:val>
                                        </p:tav>
                                      </p:tavLst>
                                    </p:anim>
                                    <p:anim calcmode="lin" valueType="num">
                                      <p:cBhvr additive="base">
                                        <p:cTn id="28" dur="1000" fill="hold"/>
                                        <p:tgtEl>
                                          <p:spTgt spid="36"/>
                                        </p:tgtEl>
                                        <p:attrNameLst>
                                          <p:attrName>ppt_y</p:attrName>
                                        </p:attrNameLst>
                                      </p:cBhvr>
                                      <p:tavLst>
                                        <p:tav tm="0">
                                          <p:val>
                                            <p:strVal val="#ppt_y"/>
                                          </p:val>
                                        </p:tav>
                                        <p:tav tm="100000">
                                          <p:val>
                                            <p:strVal val="#ppt_y"/>
                                          </p:val>
                                        </p:tav>
                                      </p:tavLst>
                                    </p:anim>
                                  </p:childTnLst>
                                </p:cTn>
                              </p:par>
                              <p:par>
                                <p:cTn id="29" presetID="2" presetClass="entr" presetSubtype="2" fill="hold" nodeType="withEffect">
                                  <p:stCondLst>
                                    <p:cond delay="0"/>
                                  </p:stCondLst>
                                  <p:childTnLst>
                                    <p:set>
                                      <p:cBhvr>
                                        <p:cTn id="30" dur="1" fill="hold">
                                          <p:stCondLst>
                                            <p:cond delay="0"/>
                                          </p:stCondLst>
                                        </p:cTn>
                                        <p:tgtEl>
                                          <p:spTgt spid="50"/>
                                        </p:tgtEl>
                                        <p:attrNameLst>
                                          <p:attrName>style.visibility</p:attrName>
                                        </p:attrNameLst>
                                      </p:cBhvr>
                                      <p:to>
                                        <p:strVal val="visible"/>
                                      </p:to>
                                    </p:set>
                                    <p:anim calcmode="lin" valueType="num">
                                      <p:cBhvr additive="base">
                                        <p:cTn id="31" dur="1000" fill="hold"/>
                                        <p:tgtEl>
                                          <p:spTgt spid="50"/>
                                        </p:tgtEl>
                                        <p:attrNameLst>
                                          <p:attrName>ppt_x</p:attrName>
                                        </p:attrNameLst>
                                      </p:cBhvr>
                                      <p:tavLst>
                                        <p:tav tm="0">
                                          <p:val>
                                            <p:strVal val="1+#ppt_w/2"/>
                                          </p:val>
                                        </p:tav>
                                        <p:tav tm="100000">
                                          <p:val>
                                            <p:strVal val="#ppt_x"/>
                                          </p:val>
                                        </p:tav>
                                      </p:tavLst>
                                    </p:anim>
                                    <p:anim calcmode="lin" valueType="num">
                                      <p:cBhvr additive="base">
                                        <p:cTn id="32" dur="1000" fill="hold"/>
                                        <p:tgtEl>
                                          <p:spTgt spid="5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1">
            <a:lum/>
            <a:extLst>
              <a:ext uri="{96DAC541-7B7A-43D3-8B79-37D633B846F1}">
                <asvg:svgBlip xmlns:asvg="http://schemas.microsoft.com/office/drawing/2016/SVG/main" r:embed="rId2"/>
              </a:ext>
            </a:extLst>
          </a:blip>
          <a:srcRect/>
          <a:stretch>
            <a:fillRect/>
          </a:stretch>
        </a:blipFill>
        <a:effectLst/>
      </p:bgPr>
    </p:bg>
    <p:spTree>
      <p:nvGrpSpPr>
        <p:cNvPr id="1" name=""/>
        <p:cNvGrpSpPr/>
        <p:nvPr/>
      </p:nvGrpSpPr>
      <p:grpSpPr>
        <a:xfrm>
          <a:off x="0" y="0"/>
          <a:ext cx="0" cy="0"/>
          <a:chOff x="0" y="0"/>
          <a:chExt cx="0" cy="0"/>
        </a:xfrm>
      </p:grpSpPr>
      <p:sp>
        <p:nvSpPr>
          <p:cNvPr id="15" name="矩形 14"/>
          <p:cNvSpPr/>
          <p:nvPr/>
        </p:nvSpPr>
        <p:spPr>
          <a:xfrm>
            <a:off x="11561685" y="0"/>
            <a:ext cx="630315" cy="630315"/>
          </a:xfrm>
          <a:prstGeom prst="rect">
            <a:avLst/>
          </a:prstGeom>
          <a:solidFill>
            <a:srgbClr val="CE26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5038222" y="1172374"/>
            <a:ext cx="2115556" cy="1230294"/>
            <a:chOff x="3097577" y="4071479"/>
            <a:chExt cx="6360217" cy="1230294"/>
          </a:xfrm>
        </p:grpSpPr>
        <p:sp>
          <p:nvSpPr>
            <p:cNvPr id="17" name="文本框 16"/>
            <p:cNvSpPr txBox="1"/>
            <p:nvPr/>
          </p:nvSpPr>
          <p:spPr>
            <a:xfrm>
              <a:off x="3097577" y="4071479"/>
              <a:ext cx="6360217" cy="830997"/>
            </a:xfrm>
            <a:prstGeom prst="rect">
              <a:avLst/>
            </a:prstGeom>
            <a:noFill/>
          </p:spPr>
          <p:txBody>
            <a:bodyPr wrap="square" rtlCol="0">
              <a:spAutoFit/>
            </a:bodyPr>
            <a:lstStyle/>
            <a:p>
              <a:pPr algn="dist"/>
              <a:r>
                <a:rPr lang="zh-CN" altLang="en-US" sz="4800" dirty="0">
                  <a:solidFill>
                    <a:srgbClr val="CE262B"/>
                  </a:solidFill>
                  <a:latin typeface="Noto Sans CJK Bold" panose="020B0800000000000000" pitchFamily="34" charset="-122"/>
                  <a:ea typeface="Noto Sans CJK Bold" panose="020B0800000000000000" pitchFamily="34" charset="-122"/>
                  <a:cs typeface="字魂105号-简雅黑" panose="00000500000000000000" pitchFamily="2" charset="-122"/>
                </a:rPr>
                <a:t>目录</a:t>
              </a:r>
              <a:endParaRPr lang="zh-CN" altLang="en-US" sz="4800" dirty="0">
                <a:solidFill>
                  <a:srgbClr val="CE262B"/>
                </a:solidFill>
                <a:latin typeface="Noto Sans CJK Bold" panose="020B0800000000000000" pitchFamily="34" charset="-122"/>
                <a:ea typeface="Noto Sans CJK Bold" panose="020B0800000000000000" pitchFamily="34" charset="-122"/>
                <a:cs typeface="字魂105号-简雅黑" panose="00000500000000000000" pitchFamily="2" charset="-122"/>
              </a:endParaRPr>
            </a:p>
          </p:txBody>
        </p:sp>
        <p:sp>
          <p:nvSpPr>
            <p:cNvPr id="18" name="文本框 17"/>
            <p:cNvSpPr txBox="1"/>
            <p:nvPr/>
          </p:nvSpPr>
          <p:spPr>
            <a:xfrm>
              <a:off x="3147932" y="4840108"/>
              <a:ext cx="6227728" cy="461665"/>
            </a:xfrm>
            <a:prstGeom prst="rect">
              <a:avLst/>
            </a:prstGeom>
            <a:noFill/>
          </p:spPr>
          <p:txBody>
            <a:bodyPr wrap="square" rtlCol="0">
              <a:spAutoFit/>
            </a:bodyPr>
            <a:lstStyle/>
            <a:p>
              <a:pPr algn="dist"/>
              <a:r>
                <a:rPr lang="en-US" altLang="zh-CN" sz="24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rPr>
                <a:t>CONTENTS</a:t>
              </a:r>
              <a:endParaRPr lang="en-US" altLang="zh-CN" sz="24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endParaRPr>
            </a:p>
          </p:txBody>
        </p:sp>
      </p:grpSp>
      <p:grpSp>
        <p:nvGrpSpPr>
          <p:cNvPr id="8" name="组合 7"/>
          <p:cNvGrpSpPr/>
          <p:nvPr/>
        </p:nvGrpSpPr>
        <p:grpSpPr>
          <a:xfrm>
            <a:off x="1509941" y="3470116"/>
            <a:ext cx="2254065" cy="1361912"/>
            <a:chOff x="972096" y="2743497"/>
            <a:chExt cx="2254065" cy="1361912"/>
          </a:xfrm>
        </p:grpSpPr>
        <p:grpSp>
          <p:nvGrpSpPr>
            <p:cNvPr id="24" name="组合 23"/>
            <p:cNvGrpSpPr/>
            <p:nvPr/>
          </p:nvGrpSpPr>
          <p:grpSpPr>
            <a:xfrm>
              <a:off x="972096" y="2919118"/>
              <a:ext cx="2254065" cy="1186291"/>
              <a:chOff x="6353490" y="1199265"/>
              <a:chExt cx="2254065" cy="1186291"/>
            </a:xfrm>
          </p:grpSpPr>
          <p:sp>
            <p:nvSpPr>
              <p:cNvPr id="25" name="文本框 24"/>
              <p:cNvSpPr txBox="1"/>
              <p:nvPr/>
            </p:nvSpPr>
            <p:spPr>
              <a:xfrm>
                <a:off x="6353490" y="1199265"/>
                <a:ext cx="1826141" cy="584775"/>
              </a:xfrm>
              <a:prstGeom prst="rect">
                <a:avLst/>
              </a:prstGeom>
              <a:noFill/>
            </p:spPr>
            <p:txBody>
              <a:bodyPr wrap="none" rtlCol="0">
                <a:spAutoFit/>
              </a:bodyPr>
              <a:lstStyle/>
              <a:p>
                <a:r>
                  <a:rPr lang="zh-CN" altLang="en-US" sz="3200" dirty="0">
                    <a:solidFill>
                      <a:schemeClr val="tx1">
                        <a:lumMod val="75000"/>
                        <a:lumOff val="25000"/>
                      </a:schemeClr>
                    </a:solidFill>
                    <a:latin typeface="Noto Sans CJK Bold" panose="020B0800000000000000" pitchFamily="34" charset="-122"/>
                    <a:ea typeface="Noto Sans CJK Bold" panose="020B0800000000000000" pitchFamily="34" charset="-122"/>
                    <a:cs typeface="字魂105号-简雅黑" panose="00000500000000000000" pitchFamily="2" charset="-122"/>
                  </a:rPr>
                  <a:t>第一部分</a:t>
                </a:r>
                <a:endParaRPr lang="zh-CN" altLang="en-US" sz="3200" dirty="0">
                  <a:solidFill>
                    <a:schemeClr val="tx1">
                      <a:lumMod val="75000"/>
                      <a:lumOff val="25000"/>
                    </a:schemeClr>
                  </a:solidFill>
                  <a:latin typeface="Noto Sans CJK Bold" panose="020B0800000000000000" pitchFamily="34" charset="-122"/>
                  <a:ea typeface="Noto Sans CJK Bold" panose="020B0800000000000000" pitchFamily="34" charset="-122"/>
                  <a:cs typeface="字魂105号-简雅黑" panose="00000500000000000000" pitchFamily="2" charset="-122"/>
                </a:endParaRPr>
              </a:p>
            </p:txBody>
          </p:sp>
          <p:sp>
            <p:nvSpPr>
              <p:cNvPr id="29" name="文本框 28"/>
              <p:cNvSpPr txBox="1"/>
              <p:nvPr/>
            </p:nvSpPr>
            <p:spPr>
              <a:xfrm>
                <a:off x="6353490" y="1925181"/>
                <a:ext cx="2254065" cy="460375"/>
              </a:xfrm>
              <a:prstGeom prst="rect">
                <a:avLst/>
              </a:prstGeom>
              <a:noFill/>
            </p:spPr>
            <p:txBody>
              <a:bodyPr wrap="square" rtlCol="0">
                <a:spAutoFit/>
              </a:bodyPr>
              <a:lstStyle/>
              <a:p>
                <a:pPr algn="dist"/>
                <a:r>
                  <a:rPr lang="en-US" altLang="zh-CN" sz="24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rPr>
                  <a:t>RISCV</a:t>
                </a:r>
                <a:r>
                  <a:rPr lang="zh-CN" altLang="en-US" sz="24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rPr>
                  <a:t>简介</a:t>
                </a:r>
                <a:endParaRPr lang="zh-CN" altLang="en-US" sz="24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endParaRPr>
              </a:p>
            </p:txBody>
          </p:sp>
        </p:grpSp>
        <p:cxnSp>
          <p:nvCxnSpPr>
            <p:cNvPr id="57" name="直接连接符 56"/>
            <p:cNvCxnSpPr/>
            <p:nvPr/>
          </p:nvCxnSpPr>
          <p:spPr>
            <a:xfrm>
              <a:off x="1079714" y="2743497"/>
              <a:ext cx="500512" cy="0"/>
            </a:xfrm>
            <a:prstGeom prst="line">
              <a:avLst/>
            </a:prstGeom>
            <a:ln w="76200">
              <a:solidFill>
                <a:srgbClr val="CE262B"/>
              </a:solidFill>
            </a:ln>
          </p:spPr>
          <p:style>
            <a:lnRef idx="1">
              <a:schemeClr val="accent1"/>
            </a:lnRef>
            <a:fillRef idx="0">
              <a:schemeClr val="accent1"/>
            </a:fillRef>
            <a:effectRef idx="0">
              <a:schemeClr val="accent1"/>
            </a:effectRef>
            <a:fontRef idx="minor">
              <a:schemeClr val="tx1"/>
            </a:fontRef>
          </p:style>
        </p:cxnSp>
      </p:grpSp>
      <p:grpSp>
        <p:nvGrpSpPr>
          <p:cNvPr id="7" name="组合 6"/>
          <p:cNvGrpSpPr/>
          <p:nvPr/>
        </p:nvGrpSpPr>
        <p:grpSpPr>
          <a:xfrm>
            <a:off x="8517734" y="3470116"/>
            <a:ext cx="2254065" cy="1361912"/>
            <a:chOff x="3617439" y="2743497"/>
            <a:chExt cx="2254065" cy="1361912"/>
          </a:xfrm>
        </p:grpSpPr>
        <p:grpSp>
          <p:nvGrpSpPr>
            <p:cNvPr id="45" name="组合 44"/>
            <p:cNvGrpSpPr/>
            <p:nvPr/>
          </p:nvGrpSpPr>
          <p:grpSpPr>
            <a:xfrm>
              <a:off x="3617439" y="2919118"/>
              <a:ext cx="2254065" cy="1186291"/>
              <a:chOff x="6353490" y="1199265"/>
              <a:chExt cx="2254065" cy="1186291"/>
            </a:xfrm>
          </p:grpSpPr>
          <p:sp>
            <p:nvSpPr>
              <p:cNvPr id="46" name="文本框 45"/>
              <p:cNvSpPr txBox="1"/>
              <p:nvPr/>
            </p:nvSpPr>
            <p:spPr>
              <a:xfrm>
                <a:off x="6353490" y="1199265"/>
                <a:ext cx="1834156" cy="584775"/>
              </a:xfrm>
              <a:prstGeom prst="rect">
                <a:avLst/>
              </a:prstGeom>
              <a:noFill/>
            </p:spPr>
            <p:txBody>
              <a:bodyPr wrap="none" rtlCol="0">
                <a:spAutoFit/>
              </a:bodyPr>
              <a:lstStyle/>
              <a:p>
                <a:r>
                  <a:rPr lang="zh-CN" altLang="en-US" sz="3200" dirty="0">
                    <a:solidFill>
                      <a:schemeClr val="tx1">
                        <a:lumMod val="75000"/>
                        <a:lumOff val="25000"/>
                      </a:schemeClr>
                    </a:solidFill>
                    <a:latin typeface="Noto Sans CJK Bold" panose="020B0800000000000000" pitchFamily="34" charset="-122"/>
                    <a:ea typeface="Noto Sans CJK Bold" panose="020B0800000000000000" pitchFamily="34" charset="-122"/>
                    <a:cs typeface="字魂105号-简雅黑" panose="00000500000000000000" pitchFamily="2" charset="-122"/>
                  </a:rPr>
                  <a:t>第二部分</a:t>
                </a:r>
                <a:endParaRPr lang="zh-CN" altLang="en-US" sz="3200" dirty="0">
                  <a:solidFill>
                    <a:schemeClr val="tx1">
                      <a:lumMod val="75000"/>
                      <a:lumOff val="25000"/>
                    </a:schemeClr>
                  </a:solidFill>
                  <a:latin typeface="Noto Sans CJK Bold" panose="020B0800000000000000" pitchFamily="34" charset="-122"/>
                  <a:ea typeface="Noto Sans CJK Bold" panose="020B0800000000000000" pitchFamily="34" charset="-122"/>
                  <a:cs typeface="字魂105号-简雅黑" panose="00000500000000000000" pitchFamily="2" charset="-122"/>
                </a:endParaRPr>
              </a:p>
            </p:txBody>
          </p:sp>
          <p:sp>
            <p:nvSpPr>
              <p:cNvPr id="47" name="文本框 46"/>
              <p:cNvSpPr txBox="1"/>
              <p:nvPr/>
            </p:nvSpPr>
            <p:spPr>
              <a:xfrm>
                <a:off x="6353490" y="1925181"/>
                <a:ext cx="2254065" cy="460375"/>
              </a:xfrm>
              <a:prstGeom prst="rect">
                <a:avLst/>
              </a:prstGeom>
              <a:noFill/>
            </p:spPr>
            <p:txBody>
              <a:bodyPr wrap="square" rtlCol="0">
                <a:spAutoFit/>
              </a:bodyPr>
              <a:lstStyle/>
              <a:p>
                <a:pPr algn="dist"/>
                <a:r>
                  <a:rPr lang="en-US" altLang="zh-CN" sz="24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rPr>
                  <a:t>RISCV</a:t>
                </a:r>
                <a:r>
                  <a:rPr lang="zh-CN" altLang="en-US" sz="24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rPr>
                  <a:t>特色</a:t>
                </a:r>
                <a:endParaRPr lang="zh-CN" altLang="en-US" sz="24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endParaRPr>
              </a:p>
            </p:txBody>
          </p:sp>
        </p:grpSp>
        <p:cxnSp>
          <p:nvCxnSpPr>
            <p:cNvPr id="58" name="直接连接符 57"/>
            <p:cNvCxnSpPr/>
            <p:nvPr/>
          </p:nvCxnSpPr>
          <p:spPr>
            <a:xfrm>
              <a:off x="3709732" y="2743497"/>
              <a:ext cx="500512" cy="0"/>
            </a:xfrm>
            <a:prstGeom prst="line">
              <a:avLst/>
            </a:prstGeom>
            <a:ln w="76200">
              <a:solidFill>
                <a:srgbClr val="CE262B"/>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arn(outVertical)">
                                      <p:cBhvr>
                                        <p:cTn id="7" dur="1000"/>
                                        <p:tgtEl>
                                          <p:spTgt spid="16"/>
                                        </p:tgtEl>
                                      </p:cBhvr>
                                    </p:animEffect>
                                  </p:childTnLst>
                                </p:cTn>
                              </p:par>
                              <p:par>
                                <p:cTn id="8" presetID="2" presetClass="entr" presetSubtype="2"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 calcmode="lin" valueType="num">
                                      <p:cBhvr additive="base">
                                        <p:cTn id="10" dur="1000" fill="hold"/>
                                        <p:tgtEl>
                                          <p:spTgt spid="15"/>
                                        </p:tgtEl>
                                        <p:attrNameLst>
                                          <p:attrName>ppt_x</p:attrName>
                                        </p:attrNameLst>
                                      </p:cBhvr>
                                      <p:tavLst>
                                        <p:tav tm="0">
                                          <p:val>
                                            <p:strVal val="1+#ppt_w/2"/>
                                          </p:val>
                                        </p:tav>
                                        <p:tav tm="100000">
                                          <p:val>
                                            <p:strVal val="#ppt_x"/>
                                          </p:val>
                                        </p:tav>
                                      </p:tavLst>
                                    </p:anim>
                                    <p:anim calcmode="lin" valueType="num">
                                      <p:cBhvr additive="base">
                                        <p:cTn id="11" dur="1000" fill="hold"/>
                                        <p:tgtEl>
                                          <p:spTgt spid="15"/>
                                        </p:tgtEl>
                                        <p:attrNameLst>
                                          <p:attrName>ppt_y</p:attrName>
                                        </p:attrNameLst>
                                      </p:cBhvr>
                                      <p:tavLst>
                                        <p:tav tm="0">
                                          <p:val>
                                            <p:strVal val="#ppt_y"/>
                                          </p:val>
                                        </p:tav>
                                        <p:tav tm="100000">
                                          <p:val>
                                            <p:strVal val="#ppt_y"/>
                                          </p:val>
                                        </p:tav>
                                      </p:tavLst>
                                    </p:anim>
                                  </p:childTnLst>
                                </p:cTn>
                              </p:par>
                              <p:par>
                                <p:cTn id="12" presetID="2" presetClass="entr" presetSubtype="8" fill="hold" nodeType="with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1000" fill="hold"/>
                                        <p:tgtEl>
                                          <p:spTgt spid="8"/>
                                        </p:tgtEl>
                                        <p:attrNameLst>
                                          <p:attrName>ppt_x</p:attrName>
                                        </p:attrNameLst>
                                      </p:cBhvr>
                                      <p:tavLst>
                                        <p:tav tm="0">
                                          <p:val>
                                            <p:strVal val="0-#ppt_w/2"/>
                                          </p:val>
                                        </p:tav>
                                        <p:tav tm="100000">
                                          <p:val>
                                            <p:strVal val="#ppt_x"/>
                                          </p:val>
                                        </p:tav>
                                      </p:tavLst>
                                    </p:anim>
                                    <p:anim calcmode="lin" valueType="num">
                                      <p:cBhvr additive="base">
                                        <p:cTn id="15" dur="1000" fill="hold"/>
                                        <p:tgtEl>
                                          <p:spTgt spid="8"/>
                                        </p:tgtEl>
                                        <p:attrNameLst>
                                          <p:attrName>ppt_y</p:attrName>
                                        </p:attrNameLst>
                                      </p:cBhvr>
                                      <p:tavLst>
                                        <p:tav tm="0">
                                          <p:val>
                                            <p:strVal val="#ppt_y"/>
                                          </p:val>
                                        </p:tav>
                                        <p:tav tm="100000">
                                          <p:val>
                                            <p:strVal val="#ppt_y"/>
                                          </p:val>
                                        </p:tav>
                                      </p:tavLst>
                                    </p:anim>
                                  </p:childTnLst>
                                </p:cTn>
                              </p:par>
                              <p:par>
                                <p:cTn id="16" presetID="2" presetClass="entr" presetSubtype="8" fill="hold" nodeType="with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additive="base">
                                        <p:cTn id="18" dur="1000" fill="hold"/>
                                        <p:tgtEl>
                                          <p:spTgt spid="7"/>
                                        </p:tgtEl>
                                        <p:attrNameLst>
                                          <p:attrName>ppt_x</p:attrName>
                                        </p:attrNameLst>
                                      </p:cBhvr>
                                      <p:tavLst>
                                        <p:tav tm="0">
                                          <p:val>
                                            <p:strVal val="0-#ppt_w/2"/>
                                          </p:val>
                                        </p:tav>
                                        <p:tav tm="100000">
                                          <p:val>
                                            <p:strVal val="#ppt_x"/>
                                          </p:val>
                                        </p:tav>
                                      </p:tavLst>
                                    </p:anim>
                                    <p:anim calcmode="lin" valueType="num">
                                      <p:cBhvr additive="base">
                                        <p:cTn id="19" dur="10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1">
            <a:lum/>
            <a:extLst>
              <a:ext uri="{96DAC541-7B7A-43D3-8B79-37D633B846F1}">
                <asvg:svgBlip xmlns:asvg="http://schemas.microsoft.com/office/drawing/2016/SVG/main" r:embed="rId2"/>
              </a:ext>
            </a:extLst>
          </a:blip>
          <a:srcRect/>
          <a:stretch>
            <a:fillRect/>
          </a:stretch>
        </a:blipFill>
        <a:effectLst/>
      </p:bgPr>
    </p:bg>
    <p:spTree>
      <p:nvGrpSpPr>
        <p:cNvPr id="1" name=""/>
        <p:cNvGrpSpPr/>
        <p:nvPr/>
      </p:nvGrpSpPr>
      <p:grpSpPr>
        <a:xfrm>
          <a:off x="0" y="0"/>
          <a:ext cx="0" cy="0"/>
          <a:chOff x="0" y="0"/>
          <a:chExt cx="0" cy="0"/>
        </a:xfrm>
      </p:grpSpPr>
      <p:sp>
        <p:nvSpPr>
          <p:cNvPr id="15" name="矩形 14"/>
          <p:cNvSpPr/>
          <p:nvPr/>
        </p:nvSpPr>
        <p:spPr>
          <a:xfrm>
            <a:off x="11561685" y="0"/>
            <a:ext cx="630315" cy="630315"/>
          </a:xfrm>
          <a:prstGeom prst="rect">
            <a:avLst/>
          </a:prstGeom>
          <a:solidFill>
            <a:srgbClr val="CE26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 name="直接连接符 33"/>
          <p:cNvCxnSpPr/>
          <p:nvPr/>
        </p:nvCxnSpPr>
        <p:spPr>
          <a:xfrm>
            <a:off x="0" y="3271101"/>
            <a:ext cx="7440328" cy="0"/>
          </a:xfrm>
          <a:prstGeom prst="line">
            <a:avLst/>
          </a:prstGeom>
          <a:ln w="76200">
            <a:solidFill>
              <a:srgbClr val="CE262B"/>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10404909" y="5393310"/>
            <a:ext cx="1787091" cy="0"/>
          </a:xfrm>
          <a:prstGeom prst="line">
            <a:avLst/>
          </a:prstGeom>
          <a:ln w="76200">
            <a:solidFill>
              <a:srgbClr val="CE262B"/>
            </a:solidFill>
          </a:ln>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4618672" y="2237127"/>
            <a:ext cx="2954655" cy="923330"/>
          </a:xfrm>
          <a:prstGeom prst="rect">
            <a:avLst/>
          </a:prstGeom>
          <a:noFill/>
        </p:spPr>
        <p:txBody>
          <a:bodyPr wrap="none" rtlCol="0">
            <a:spAutoFit/>
          </a:bodyPr>
          <a:lstStyle/>
          <a:p>
            <a:r>
              <a:rPr lang="zh-CN" altLang="en-US" sz="5400" dirty="0">
                <a:solidFill>
                  <a:schemeClr val="tx1">
                    <a:lumMod val="75000"/>
                    <a:lumOff val="25000"/>
                  </a:schemeClr>
                </a:solidFill>
                <a:latin typeface="Noto Sans CJK Bold" panose="020B0800000000000000" pitchFamily="34" charset="-122"/>
                <a:ea typeface="Noto Sans CJK Bold" panose="020B0800000000000000" pitchFamily="34" charset="-122"/>
                <a:cs typeface="字魂105号-简雅黑" panose="00000500000000000000" pitchFamily="2" charset="-122"/>
              </a:rPr>
              <a:t>第一部分</a:t>
            </a:r>
            <a:endParaRPr lang="zh-CN" altLang="en-US" sz="5400" dirty="0">
              <a:solidFill>
                <a:schemeClr val="tx1">
                  <a:lumMod val="75000"/>
                  <a:lumOff val="25000"/>
                </a:schemeClr>
              </a:solidFill>
              <a:latin typeface="Noto Sans CJK Bold" panose="020B0800000000000000" pitchFamily="34" charset="-122"/>
              <a:ea typeface="Noto Sans CJK Bold" panose="020B0800000000000000" pitchFamily="34" charset="-122"/>
              <a:cs typeface="字魂105号-简雅黑" panose="00000500000000000000" pitchFamily="2" charset="-122"/>
            </a:endParaRPr>
          </a:p>
        </p:txBody>
      </p:sp>
      <p:sp>
        <p:nvSpPr>
          <p:cNvPr id="39" name="文本框 38"/>
          <p:cNvSpPr txBox="1"/>
          <p:nvPr/>
        </p:nvSpPr>
        <p:spPr>
          <a:xfrm>
            <a:off x="2481580" y="3587115"/>
            <a:ext cx="5092065" cy="706755"/>
          </a:xfrm>
          <a:prstGeom prst="rect">
            <a:avLst/>
          </a:prstGeom>
          <a:noFill/>
        </p:spPr>
        <p:txBody>
          <a:bodyPr wrap="square" rtlCol="0">
            <a:spAutoFit/>
          </a:bodyPr>
          <a:lstStyle/>
          <a:p>
            <a:pPr algn="dist"/>
            <a:r>
              <a:rPr lang="en-US" altLang="zh-CN" sz="40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sym typeface="+mn-ea"/>
              </a:rPr>
              <a:t>RISCV</a:t>
            </a:r>
            <a:r>
              <a:rPr lang="zh-CN" altLang="en-US" sz="40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sym typeface="+mn-ea"/>
              </a:rPr>
              <a:t>简介</a:t>
            </a:r>
            <a:endParaRPr lang="zh-CN" altLang="en-US" sz="4000" b="1"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1000" fill="hold"/>
                                        <p:tgtEl>
                                          <p:spTgt spid="34"/>
                                        </p:tgtEl>
                                        <p:attrNameLst>
                                          <p:attrName>ppt_x</p:attrName>
                                        </p:attrNameLst>
                                      </p:cBhvr>
                                      <p:tavLst>
                                        <p:tav tm="0">
                                          <p:val>
                                            <p:strVal val="0-#ppt_w/2"/>
                                          </p:val>
                                        </p:tav>
                                        <p:tav tm="100000">
                                          <p:val>
                                            <p:strVal val="#ppt_x"/>
                                          </p:val>
                                        </p:tav>
                                      </p:tavLst>
                                    </p:anim>
                                    <p:anim calcmode="lin" valueType="num">
                                      <p:cBhvr additive="base">
                                        <p:cTn id="8" dur="1000" fill="hold"/>
                                        <p:tgtEl>
                                          <p:spTgt spid="34"/>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5"/>
                                        </p:tgtEl>
                                        <p:attrNameLst>
                                          <p:attrName>style.visibility</p:attrName>
                                        </p:attrNameLst>
                                      </p:cBhvr>
                                      <p:to>
                                        <p:strVal val="visible"/>
                                      </p:to>
                                    </p:set>
                                    <p:anim calcmode="lin" valueType="num">
                                      <p:cBhvr additive="base">
                                        <p:cTn id="11" dur="1000" fill="hold"/>
                                        <p:tgtEl>
                                          <p:spTgt spid="35"/>
                                        </p:tgtEl>
                                        <p:attrNameLst>
                                          <p:attrName>ppt_x</p:attrName>
                                        </p:attrNameLst>
                                      </p:cBhvr>
                                      <p:tavLst>
                                        <p:tav tm="0">
                                          <p:val>
                                            <p:strVal val="1+#ppt_w/2"/>
                                          </p:val>
                                        </p:tav>
                                        <p:tav tm="100000">
                                          <p:val>
                                            <p:strVal val="#ppt_x"/>
                                          </p:val>
                                        </p:tav>
                                      </p:tavLst>
                                    </p:anim>
                                    <p:anim calcmode="lin" valueType="num">
                                      <p:cBhvr additive="base">
                                        <p:cTn id="12" dur="1000" fill="hold"/>
                                        <p:tgtEl>
                                          <p:spTgt spid="35"/>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38"/>
                                        </p:tgtEl>
                                        <p:attrNameLst>
                                          <p:attrName>style.visibility</p:attrName>
                                        </p:attrNameLst>
                                      </p:cBhvr>
                                      <p:to>
                                        <p:strVal val="visible"/>
                                      </p:to>
                                    </p:set>
                                    <p:anim calcmode="lin" valueType="num">
                                      <p:cBhvr additive="base">
                                        <p:cTn id="15" dur="1000" fill="hold"/>
                                        <p:tgtEl>
                                          <p:spTgt spid="38"/>
                                        </p:tgtEl>
                                        <p:attrNameLst>
                                          <p:attrName>ppt_x</p:attrName>
                                        </p:attrNameLst>
                                      </p:cBhvr>
                                      <p:tavLst>
                                        <p:tav tm="0">
                                          <p:val>
                                            <p:strVal val="0-#ppt_w/2"/>
                                          </p:val>
                                        </p:tav>
                                        <p:tav tm="100000">
                                          <p:val>
                                            <p:strVal val="#ppt_x"/>
                                          </p:val>
                                        </p:tav>
                                      </p:tavLst>
                                    </p:anim>
                                    <p:anim calcmode="lin" valueType="num">
                                      <p:cBhvr additive="base">
                                        <p:cTn id="16" dur="1000" fill="hold"/>
                                        <p:tgtEl>
                                          <p:spTgt spid="38"/>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1+#ppt_w/2"/>
                                          </p:val>
                                        </p:tav>
                                        <p:tav tm="100000">
                                          <p:val>
                                            <p:strVal val="#ppt_x"/>
                                          </p:val>
                                        </p:tav>
                                      </p:tavLst>
                                    </p:anim>
                                    <p:anim calcmode="lin" valueType="num">
                                      <p:cBhvr additive="base">
                                        <p:cTn id="20" dur="10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38"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1">
            <a:lum/>
            <a:extLst>
              <a:ext uri="{96DAC541-7B7A-43D3-8B79-37D633B846F1}">
                <asvg:svgBlip xmlns:asvg="http://schemas.microsoft.com/office/drawing/2016/SVG/main" r:embed="rId2"/>
              </a:ext>
            </a:extLst>
          </a:blip>
          <a:srcRect/>
          <a:stretch>
            <a:fillRect/>
          </a:stretch>
        </a:blipFill>
        <a:effectLst/>
      </p:bgPr>
    </p:bg>
    <p:spTree>
      <p:nvGrpSpPr>
        <p:cNvPr id="1" name=""/>
        <p:cNvGrpSpPr/>
        <p:nvPr/>
      </p:nvGrpSpPr>
      <p:grpSpPr>
        <a:xfrm>
          <a:off x="0" y="0"/>
          <a:ext cx="0" cy="0"/>
          <a:chOff x="0" y="0"/>
          <a:chExt cx="0" cy="0"/>
        </a:xfrm>
      </p:grpSpPr>
      <p:sp>
        <p:nvSpPr>
          <p:cNvPr id="15" name="矩形 14"/>
          <p:cNvSpPr/>
          <p:nvPr/>
        </p:nvSpPr>
        <p:spPr>
          <a:xfrm>
            <a:off x="11561685" y="343228"/>
            <a:ext cx="630315" cy="630315"/>
          </a:xfrm>
          <a:prstGeom prst="rect">
            <a:avLst/>
          </a:prstGeom>
          <a:solidFill>
            <a:srgbClr val="CE26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5" name="直接连接符 34"/>
          <p:cNvCxnSpPr/>
          <p:nvPr/>
        </p:nvCxnSpPr>
        <p:spPr>
          <a:xfrm>
            <a:off x="0" y="6510910"/>
            <a:ext cx="12192000" cy="0"/>
          </a:xfrm>
          <a:prstGeom prst="line">
            <a:avLst/>
          </a:prstGeom>
          <a:ln w="76200">
            <a:solidFill>
              <a:srgbClr val="CE262B"/>
            </a:solidFill>
          </a:ln>
        </p:spPr>
        <p:style>
          <a:lnRef idx="1">
            <a:schemeClr val="accent1"/>
          </a:lnRef>
          <a:fillRef idx="0">
            <a:schemeClr val="accent1"/>
          </a:fillRef>
          <a:effectRef idx="0">
            <a:schemeClr val="accent1"/>
          </a:effectRef>
          <a:fontRef idx="minor">
            <a:schemeClr val="tx1"/>
          </a:fontRef>
        </p:style>
      </p:cxnSp>
      <p:sp>
        <p:nvSpPr>
          <p:cNvPr id="39" name="文本框 38"/>
          <p:cNvSpPr txBox="1"/>
          <p:nvPr/>
        </p:nvSpPr>
        <p:spPr>
          <a:xfrm>
            <a:off x="462280" y="259080"/>
            <a:ext cx="3195320" cy="521970"/>
          </a:xfrm>
          <a:prstGeom prst="rect">
            <a:avLst/>
          </a:prstGeom>
          <a:noFill/>
        </p:spPr>
        <p:txBody>
          <a:bodyPr wrap="square" rtlCol="0">
            <a:spAutoFit/>
          </a:bodyPr>
          <a:lstStyle/>
          <a:p>
            <a:pPr algn="dist"/>
            <a:r>
              <a:rPr lang="en-US" altLang="zh-CN" sz="28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sym typeface="+mn-ea"/>
              </a:rPr>
              <a:t>RISCV</a:t>
            </a:r>
            <a:r>
              <a:rPr lang="zh-CN" altLang="en-US" sz="28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sym typeface="+mn-ea"/>
              </a:rPr>
              <a:t>简介</a:t>
            </a:r>
            <a:endParaRPr lang="zh-CN" altLang="en-US" sz="2800" b="1" dirty="0">
              <a:solidFill>
                <a:schemeClr val="tx1">
                  <a:lumMod val="75000"/>
                  <a:lumOff val="25000"/>
                </a:schemeClr>
              </a:solidFill>
              <a:latin typeface="Noto Sans CJK Bold" panose="020B0800000000000000" pitchFamily="34" charset="-122"/>
              <a:ea typeface="Noto Sans CJK Bold" panose="020B0800000000000000" pitchFamily="34" charset="-122"/>
              <a:cs typeface="字魂105号-简雅黑" panose="00000500000000000000" pitchFamily="2" charset="-122"/>
            </a:endParaRPr>
          </a:p>
        </p:txBody>
      </p:sp>
      <p:sp>
        <p:nvSpPr>
          <p:cNvPr id="20" name="文本框 19"/>
          <p:cNvSpPr txBox="1"/>
          <p:nvPr/>
        </p:nvSpPr>
        <p:spPr>
          <a:xfrm>
            <a:off x="1439797" y="1062272"/>
            <a:ext cx="7749288" cy="4246245"/>
          </a:xfrm>
          <a:prstGeom prst="rect">
            <a:avLst/>
          </a:prstGeom>
          <a:noFill/>
        </p:spPr>
        <p:txBody>
          <a:bodyPr wrap="square" rtlCol="0">
            <a:spAutoFit/>
          </a:bodyPr>
          <a:lstStyle/>
          <a:p>
            <a:pPr algn="just">
              <a:lnSpc>
                <a:spcPct val="150000"/>
              </a:lnSpc>
            </a:pPr>
            <a:r>
              <a:rPr lang="zh-CN" altLang="en-US" spc="100" dirty="0">
                <a:solidFill>
                  <a:schemeClr val="tx1"/>
                </a:solidFill>
                <a:latin typeface="Noto Sans CJK Light" panose="020B0300000000000000" pitchFamily="34" charset="-122"/>
                <a:ea typeface="Noto Sans CJK Light" panose="020B0300000000000000" pitchFamily="34" charset="-122"/>
                <a:cs typeface="字魂105号-简雅黑" panose="00000500000000000000" pitchFamily="2" charset="-122"/>
              </a:rPr>
              <a:t>RISC-V(读作“RISC-FIVE”)是基于精简指令集计算(RISC)原理建立的开放指令集架构(ISA)，V表示为第五代RISC(精简指令集计算机),表示此前已经四代RISC处理器原型芯片。每一代RISC处理器都是在同一人带领下完成，那就是加州大学伯克利分校的David A. Patterson教授。与大多数ISA相反，RISC-V ISA可以免费地用于所有希望的设备中，允许任何人设计、制造和销售RISC-V芯片和软件。图1展示了此前的四代RISC处理器原型芯片。它虽然不是第一个开源的的指令集(ISA)，但它很重要，因为它第一个被设计成可以根据具体场景可以选择适合的指令集的指令集架构。基于RISC-V指令集架构可以设计服务器CPU，家用电器cpu，工控cpu和用在比指头小的传感器中的cpu。</a:t>
            </a:r>
            <a:endParaRPr lang="zh-CN" altLang="en-US" spc="100" dirty="0">
              <a:solidFill>
                <a:schemeClr val="tx1"/>
              </a:solidFill>
              <a:latin typeface="Noto Sans CJK Light" panose="020B0300000000000000" pitchFamily="34" charset="-122"/>
              <a:ea typeface="Noto Sans CJK Light" panose="020B0300000000000000" pitchFamily="34" charset="-122"/>
              <a:cs typeface="字魂105号-简雅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0-#ppt_w/2"/>
                                          </p:val>
                                        </p:tav>
                                        <p:tav tm="100000">
                                          <p:val>
                                            <p:strVal val="#ppt_x"/>
                                          </p:val>
                                        </p:tav>
                                      </p:tavLst>
                                    </p:anim>
                                    <p:anim calcmode="lin" valueType="num">
                                      <p:cBhvr additive="base">
                                        <p:cTn id="8" dur="10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lum/>
            <a:extLst>
              <a:ext uri="{96DAC541-7B7A-43D3-8B79-37D633B846F1}">
                <asvg:svgBlip xmlns:asvg="http://schemas.microsoft.com/office/drawing/2016/SVG/main" r:embed="rId2"/>
              </a:ext>
            </a:extLst>
          </a:blip>
          <a:srcRect/>
          <a:stretch>
            <a:fillRect/>
          </a:stretch>
        </a:blipFill>
        <a:effectLst/>
      </p:bgPr>
    </p:bg>
    <p:spTree>
      <p:nvGrpSpPr>
        <p:cNvPr id="1" name=""/>
        <p:cNvGrpSpPr/>
        <p:nvPr/>
      </p:nvGrpSpPr>
      <p:grpSpPr>
        <a:xfrm>
          <a:off x="0" y="0"/>
          <a:ext cx="0" cy="0"/>
          <a:chOff x="0" y="0"/>
          <a:chExt cx="0" cy="0"/>
        </a:xfrm>
      </p:grpSpPr>
      <p:sp>
        <p:nvSpPr>
          <p:cNvPr id="15" name="矩形 14"/>
          <p:cNvSpPr/>
          <p:nvPr/>
        </p:nvSpPr>
        <p:spPr>
          <a:xfrm>
            <a:off x="11561685" y="0"/>
            <a:ext cx="630315" cy="630315"/>
          </a:xfrm>
          <a:prstGeom prst="rect">
            <a:avLst/>
          </a:prstGeom>
          <a:solidFill>
            <a:srgbClr val="CE26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 name="直接连接符 33"/>
          <p:cNvCxnSpPr/>
          <p:nvPr/>
        </p:nvCxnSpPr>
        <p:spPr>
          <a:xfrm>
            <a:off x="0" y="3271101"/>
            <a:ext cx="7440328" cy="0"/>
          </a:xfrm>
          <a:prstGeom prst="line">
            <a:avLst/>
          </a:prstGeom>
          <a:ln w="76200">
            <a:solidFill>
              <a:srgbClr val="CE262B"/>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10404909" y="5393310"/>
            <a:ext cx="1787091" cy="0"/>
          </a:xfrm>
          <a:prstGeom prst="line">
            <a:avLst/>
          </a:prstGeom>
          <a:ln w="76200">
            <a:solidFill>
              <a:srgbClr val="CE262B"/>
            </a:solidFill>
          </a:ln>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4618672" y="2237127"/>
            <a:ext cx="2965877" cy="923330"/>
          </a:xfrm>
          <a:prstGeom prst="rect">
            <a:avLst/>
          </a:prstGeom>
          <a:noFill/>
        </p:spPr>
        <p:txBody>
          <a:bodyPr wrap="none" rtlCol="0">
            <a:spAutoFit/>
          </a:bodyPr>
          <a:lstStyle/>
          <a:p>
            <a:r>
              <a:rPr lang="zh-CN" altLang="en-US" sz="5400" dirty="0">
                <a:solidFill>
                  <a:schemeClr val="tx1">
                    <a:lumMod val="75000"/>
                    <a:lumOff val="25000"/>
                  </a:schemeClr>
                </a:solidFill>
                <a:latin typeface="Noto Sans CJK Bold" panose="020B0800000000000000" pitchFamily="34" charset="-122"/>
                <a:ea typeface="Noto Sans CJK Bold" panose="020B0800000000000000" pitchFamily="34" charset="-122"/>
                <a:cs typeface="字魂105号-简雅黑" panose="00000500000000000000" pitchFamily="2" charset="-122"/>
              </a:rPr>
              <a:t>第二部分</a:t>
            </a:r>
            <a:endParaRPr lang="zh-CN" altLang="en-US" sz="5400" dirty="0">
              <a:solidFill>
                <a:schemeClr val="tx1">
                  <a:lumMod val="75000"/>
                  <a:lumOff val="25000"/>
                </a:schemeClr>
              </a:solidFill>
              <a:latin typeface="Noto Sans CJK Bold" panose="020B0800000000000000" pitchFamily="34" charset="-122"/>
              <a:ea typeface="Noto Sans CJK Bold" panose="020B0800000000000000" pitchFamily="34" charset="-122"/>
              <a:cs typeface="字魂105号-简雅黑" panose="00000500000000000000" pitchFamily="2" charset="-122"/>
            </a:endParaRPr>
          </a:p>
        </p:txBody>
      </p:sp>
      <p:sp>
        <p:nvSpPr>
          <p:cNvPr id="39" name="文本框 38"/>
          <p:cNvSpPr txBox="1"/>
          <p:nvPr/>
        </p:nvSpPr>
        <p:spPr>
          <a:xfrm>
            <a:off x="2481580" y="3587115"/>
            <a:ext cx="5092065" cy="706755"/>
          </a:xfrm>
          <a:prstGeom prst="rect">
            <a:avLst/>
          </a:prstGeom>
          <a:noFill/>
        </p:spPr>
        <p:txBody>
          <a:bodyPr wrap="square" rtlCol="0">
            <a:spAutoFit/>
          </a:bodyPr>
          <a:lstStyle/>
          <a:p>
            <a:pPr algn="dist"/>
            <a:r>
              <a:rPr lang="en-US" altLang="zh-CN" sz="40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sym typeface="+mn-ea"/>
              </a:rPr>
              <a:t>RISCV</a:t>
            </a:r>
            <a:r>
              <a:rPr lang="zh-CN" altLang="en-US" sz="40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sym typeface="+mn-ea"/>
              </a:rPr>
              <a:t>特色</a:t>
            </a:r>
            <a:endParaRPr lang="zh-CN" altLang="en-US" sz="4000" b="1"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1000" fill="hold"/>
                                        <p:tgtEl>
                                          <p:spTgt spid="34"/>
                                        </p:tgtEl>
                                        <p:attrNameLst>
                                          <p:attrName>ppt_x</p:attrName>
                                        </p:attrNameLst>
                                      </p:cBhvr>
                                      <p:tavLst>
                                        <p:tav tm="0">
                                          <p:val>
                                            <p:strVal val="0-#ppt_w/2"/>
                                          </p:val>
                                        </p:tav>
                                        <p:tav tm="100000">
                                          <p:val>
                                            <p:strVal val="#ppt_x"/>
                                          </p:val>
                                        </p:tav>
                                      </p:tavLst>
                                    </p:anim>
                                    <p:anim calcmode="lin" valueType="num">
                                      <p:cBhvr additive="base">
                                        <p:cTn id="8" dur="1000" fill="hold"/>
                                        <p:tgtEl>
                                          <p:spTgt spid="34"/>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35"/>
                                        </p:tgtEl>
                                        <p:attrNameLst>
                                          <p:attrName>style.visibility</p:attrName>
                                        </p:attrNameLst>
                                      </p:cBhvr>
                                      <p:to>
                                        <p:strVal val="visible"/>
                                      </p:to>
                                    </p:set>
                                    <p:anim calcmode="lin" valueType="num">
                                      <p:cBhvr additive="base">
                                        <p:cTn id="11" dur="1000" fill="hold"/>
                                        <p:tgtEl>
                                          <p:spTgt spid="35"/>
                                        </p:tgtEl>
                                        <p:attrNameLst>
                                          <p:attrName>ppt_x</p:attrName>
                                        </p:attrNameLst>
                                      </p:cBhvr>
                                      <p:tavLst>
                                        <p:tav tm="0">
                                          <p:val>
                                            <p:strVal val="1+#ppt_w/2"/>
                                          </p:val>
                                        </p:tav>
                                        <p:tav tm="100000">
                                          <p:val>
                                            <p:strVal val="#ppt_x"/>
                                          </p:val>
                                        </p:tav>
                                      </p:tavLst>
                                    </p:anim>
                                    <p:anim calcmode="lin" valueType="num">
                                      <p:cBhvr additive="base">
                                        <p:cTn id="12" dur="1000" fill="hold"/>
                                        <p:tgtEl>
                                          <p:spTgt spid="35"/>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38"/>
                                        </p:tgtEl>
                                        <p:attrNameLst>
                                          <p:attrName>style.visibility</p:attrName>
                                        </p:attrNameLst>
                                      </p:cBhvr>
                                      <p:to>
                                        <p:strVal val="visible"/>
                                      </p:to>
                                    </p:set>
                                    <p:anim calcmode="lin" valueType="num">
                                      <p:cBhvr additive="base">
                                        <p:cTn id="15" dur="1000" fill="hold"/>
                                        <p:tgtEl>
                                          <p:spTgt spid="38"/>
                                        </p:tgtEl>
                                        <p:attrNameLst>
                                          <p:attrName>ppt_x</p:attrName>
                                        </p:attrNameLst>
                                      </p:cBhvr>
                                      <p:tavLst>
                                        <p:tav tm="0">
                                          <p:val>
                                            <p:strVal val="0-#ppt_w/2"/>
                                          </p:val>
                                        </p:tav>
                                        <p:tav tm="100000">
                                          <p:val>
                                            <p:strVal val="#ppt_x"/>
                                          </p:val>
                                        </p:tav>
                                      </p:tavLst>
                                    </p:anim>
                                    <p:anim calcmode="lin" valueType="num">
                                      <p:cBhvr additive="base">
                                        <p:cTn id="16" dur="1000" fill="hold"/>
                                        <p:tgtEl>
                                          <p:spTgt spid="38"/>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000" fill="hold"/>
                                        <p:tgtEl>
                                          <p:spTgt spid="15"/>
                                        </p:tgtEl>
                                        <p:attrNameLst>
                                          <p:attrName>ppt_x</p:attrName>
                                        </p:attrNameLst>
                                      </p:cBhvr>
                                      <p:tavLst>
                                        <p:tav tm="0">
                                          <p:val>
                                            <p:strVal val="1+#ppt_w/2"/>
                                          </p:val>
                                        </p:tav>
                                        <p:tav tm="100000">
                                          <p:val>
                                            <p:strVal val="#ppt_x"/>
                                          </p:val>
                                        </p:tav>
                                      </p:tavLst>
                                    </p:anim>
                                    <p:anim calcmode="lin" valueType="num">
                                      <p:cBhvr additive="base">
                                        <p:cTn id="20" dur="10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38"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1">
            <a:lum/>
            <a:extLst>
              <a:ext uri="{96DAC541-7B7A-43D3-8B79-37D633B846F1}">
                <asvg:svgBlip xmlns:asvg="http://schemas.microsoft.com/office/drawing/2016/SVG/main" r:embed="rId2"/>
              </a:ext>
            </a:extLst>
          </a:blip>
          <a:srcRect/>
          <a:stretch>
            <a:fillRect/>
          </a:stretch>
        </a:blipFill>
        <a:effectLst/>
      </p:bgPr>
    </p:bg>
    <p:spTree>
      <p:nvGrpSpPr>
        <p:cNvPr id="1" name=""/>
        <p:cNvGrpSpPr/>
        <p:nvPr/>
      </p:nvGrpSpPr>
      <p:grpSpPr>
        <a:xfrm>
          <a:off x="0" y="0"/>
          <a:ext cx="0" cy="0"/>
          <a:chOff x="0" y="0"/>
          <a:chExt cx="0" cy="0"/>
        </a:xfrm>
      </p:grpSpPr>
      <p:sp>
        <p:nvSpPr>
          <p:cNvPr id="15" name="矩形 14"/>
          <p:cNvSpPr/>
          <p:nvPr/>
        </p:nvSpPr>
        <p:spPr>
          <a:xfrm>
            <a:off x="11561685" y="343228"/>
            <a:ext cx="630315" cy="630315"/>
          </a:xfrm>
          <a:prstGeom prst="rect">
            <a:avLst/>
          </a:prstGeom>
          <a:solidFill>
            <a:srgbClr val="CE26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5" name="直接连接符 34"/>
          <p:cNvCxnSpPr/>
          <p:nvPr/>
        </p:nvCxnSpPr>
        <p:spPr>
          <a:xfrm>
            <a:off x="0" y="6510910"/>
            <a:ext cx="12192000" cy="0"/>
          </a:xfrm>
          <a:prstGeom prst="line">
            <a:avLst/>
          </a:prstGeom>
          <a:ln w="76200">
            <a:solidFill>
              <a:srgbClr val="CE262B"/>
            </a:solidFill>
          </a:ln>
        </p:spPr>
        <p:style>
          <a:lnRef idx="1">
            <a:schemeClr val="accent1"/>
          </a:lnRef>
          <a:fillRef idx="0">
            <a:schemeClr val="accent1"/>
          </a:fillRef>
          <a:effectRef idx="0">
            <a:schemeClr val="accent1"/>
          </a:effectRef>
          <a:fontRef idx="minor">
            <a:schemeClr val="tx1"/>
          </a:fontRef>
        </p:style>
      </p:cxnSp>
      <p:sp>
        <p:nvSpPr>
          <p:cNvPr id="39" name="文本框 38"/>
          <p:cNvSpPr txBox="1"/>
          <p:nvPr/>
        </p:nvSpPr>
        <p:spPr>
          <a:xfrm>
            <a:off x="462280" y="259080"/>
            <a:ext cx="3195320" cy="521970"/>
          </a:xfrm>
          <a:prstGeom prst="rect">
            <a:avLst/>
          </a:prstGeom>
          <a:noFill/>
        </p:spPr>
        <p:txBody>
          <a:bodyPr wrap="square" rtlCol="0">
            <a:spAutoFit/>
          </a:bodyPr>
          <a:lstStyle/>
          <a:p>
            <a:pPr algn="dist"/>
            <a:r>
              <a:rPr lang="en-US" altLang="zh-CN" sz="28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sym typeface="+mn-ea"/>
              </a:rPr>
              <a:t>RISCV</a:t>
            </a:r>
            <a:r>
              <a:rPr lang="zh-CN" altLang="en-US" sz="28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sym typeface="+mn-ea"/>
              </a:rPr>
              <a:t>特色</a:t>
            </a:r>
            <a:endParaRPr lang="zh-CN" altLang="en-US" sz="28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sym typeface="+mn-ea"/>
            </a:endParaRPr>
          </a:p>
        </p:txBody>
      </p:sp>
      <p:sp>
        <p:nvSpPr>
          <p:cNvPr id="20" name="文本框 19"/>
          <p:cNvSpPr txBox="1"/>
          <p:nvPr/>
        </p:nvSpPr>
        <p:spPr>
          <a:xfrm>
            <a:off x="2022727" y="2219242"/>
            <a:ext cx="7749288" cy="2168525"/>
          </a:xfrm>
          <a:prstGeom prst="rect">
            <a:avLst/>
          </a:prstGeom>
          <a:noFill/>
        </p:spPr>
        <p:txBody>
          <a:bodyPr wrap="square" rtlCol="0">
            <a:spAutoFit/>
          </a:bodyPr>
          <a:lstStyle/>
          <a:p>
            <a:pPr algn="just">
              <a:lnSpc>
                <a:spcPct val="150000"/>
              </a:lnSpc>
            </a:pPr>
            <a:r>
              <a:rPr lang="zh-CN" altLang="en-US" sz="3600" b="1" spc="100" dirty="0">
                <a:solidFill>
                  <a:schemeClr val="tx1"/>
                </a:solidFill>
                <a:latin typeface="Noto Sans CJK Light" panose="020B0300000000000000" pitchFamily="34" charset="-122"/>
                <a:ea typeface="Noto Sans CJK Light" panose="020B0300000000000000" pitchFamily="34" charset="-122"/>
                <a:cs typeface="字魂105号-简雅黑" panose="00000500000000000000" pitchFamily="2" charset="-122"/>
              </a:rPr>
              <a:t>完全开源</a:t>
            </a:r>
            <a:endParaRPr lang="zh-CN" altLang="en-US" sz="3600" b="1" spc="100" dirty="0">
              <a:solidFill>
                <a:schemeClr val="tx1"/>
              </a:solidFill>
              <a:latin typeface="Noto Sans CJK Light" panose="020B0300000000000000" pitchFamily="34" charset="-122"/>
              <a:ea typeface="Noto Sans CJK Light" panose="020B0300000000000000" pitchFamily="34" charset="-122"/>
              <a:cs typeface="字魂105号-简雅黑" panose="00000500000000000000" pitchFamily="2" charset="-122"/>
            </a:endParaRPr>
          </a:p>
          <a:p>
            <a:pPr algn="just">
              <a:lnSpc>
                <a:spcPct val="150000"/>
              </a:lnSpc>
            </a:pPr>
            <a:r>
              <a:rPr lang="zh-CN" altLang="en-US" spc="100" dirty="0">
                <a:solidFill>
                  <a:schemeClr val="tx1"/>
                </a:solidFill>
                <a:latin typeface="Noto Sans CJK Light" panose="020B0300000000000000" pitchFamily="34" charset="-122"/>
                <a:ea typeface="Noto Sans CJK Light" panose="020B0300000000000000" pitchFamily="34" charset="-122"/>
                <a:cs typeface="字魂105号-简雅黑" panose="00000500000000000000" pitchFamily="2" charset="-122"/>
              </a:rPr>
              <a:t>对指令集使用，RISC-V基金会不收取高额的授权费。开源采用宽松的BSD协议，企业完全自由免费使用，同时也容许企业添加自有指令集拓展而不必开放共享以实现差异化发展。</a:t>
            </a:r>
            <a:endParaRPr lang="zh-CN" altLang="en-US" spc="100" dirty="0">
              <a:solidFill>
                <a:schemeClr val="tx1"/>
              </a:solidFill>
              <a:latin typeface="Noto Sans CJK Light" panose="020B0300000000000000" pitchFamily="34" charset="-122"/>
              <a:ea typeface="Noto Sans CJK Light" panose="020B0300000000000000" pitchFamily="34" charset="-122"/>
              <a:cs typeface="字魂105号-简雅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0-#ppt_w/2"/>
                                          </p:val>
                                        </p:tav>
                                        <p:tav tm="100000">
                                          <p:val>
                                            <p:strVal val="#ppt_x"/>
                                          </p:val>
                                        </p:tav>
                                      </p:tavLst>
                                    </p:anim>
                                    <p:anim calcmode="lin" valueType="num">
                                      <p:cBhvr additive="base">
                                        <p:cTn id="8" dur="10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1">
            <a:lum/>
            <a:extLst>
              <a:ext uri="{96DAC541-7B7A-43D3-8B79-37D633B846F1}">
                <asvg:svgBlip xmlns:asvg="http://schemas.microsoft.com/office/drawing/2016/SVG/main" r:embed="rId2"/>
              </a:ext>
            </a:extLst>
          </a:blip>
          <a:srcRect/>
          <a:stretch>
            <a:fillRect/>
          </a:stretch>
        </a:blipFill>
        <a:effectLst/>
      </p:bgPr>
    </p:bg>
    <p:spTree>
      <p:nvGrpSpPr>
        <p:cNvPr id="1" name=""/>
        <p:cNvGrpSpPr/>
        <p:nvPr/>
      </p:nvGrpSpPr>
      <p:grpSpPr>
        <a:xfrm>
          <a:off x="0" y="0"/>
          <a:ext cx="0" cy="0"/>
          <a:chOff x="0" y="0"/>
          <a:chExt cx="0" cy="0"/>
        </a:xfrm>
      </p:grpSpPr>
      <p:sp>
        <p:nvSpPr>
          <p:cNvPr id="15" name="矩形 14"/>
          <p:cNvSpPr/>
          <p:nvPr/>
        </p:nvSpPr>
        <p:spPr>
          <a:xfrm>
            <a:off x="11561685" y="343228"/>
            <a:ext cx="630315" cy="630315"/>
          </a:xfrm>
          <a:prstGeom prst="rect">
            <a:avLst/>
          </a:prstGeom>
          <a:solidFill>
            <a:srgbClr val="CE26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5" name="直接连接符 34"/>
          <p:cNvCxnSpPr/>
          <p:nvPr/>
        </p:nvCxnSpPr>
        <p:spPr>
          <a:xfrm>
            <a:off x="0" y="6510910"/>
            <a:ext cx="12192000" cy="0"/>
          </a:xfrm>
          <a:prstGeom prst="line">
            <a:avLst/>
          </a:prstGeom>
          <a:ln w="76200">
            <a:solidFill>
              <a:srgbClr val="CE262B"/>
            </a:solidFill>
          </a:ln>
        </p:spPr>
        <p:style>
          <a:lnRef idx="1">
            <a:schemeClr val="accent1"/>
          </a:lnRef>
          <a:fillRef idx="0">
            <a:schemeClr val="accent1"/>
          </a:fillRef>
          <a:effectRef idx="0">
            <a:schemeClr val="accent1"/>
          </a:effectRef>
          <a:fontRef idx="minor">
            <a:schemeClr val="tx1"/>
          </a:fontRef>
        </p:style>
      </p:cxnSp>
      <p:sp>
        <p:nvSpPr>
          <p:cNvPr id="39" name="文本框 38"/>
          <p:cNvSpPr txBox="1"/>
          <p:nvPr/>
        </p:nvSpPr>
        <p:spPr>
          <a:xfrm>
            <a:off x="462280" y="259080"/>
            <a:ext cx="3195320" cy="521970"/>
          </a:xfrm>
          <a:prstGeom prst="rect">
            <a:avLst/>
          </a:prstGeom>
          <a:noFill/>
        </p:spPr>
        <p:txBody>
          <a:bodyPr wrap="square" rtlCol="0">
            <a:spAutoFit/>
          </a:bodyPr>
          <a:lstStyle/>
          <a:p>
            <a:pPr algn="dist"/>
            <a:r>
              <a:rPr lang="en-US" altLang="zh-CN" sz="28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sym typeface="+mn-ea"/>
              </a:rPr>
              <a:t>RISCV</a:t>
            </a:r>
            <a:r>
              <a:rPr lang="zh-CN" altLang="en-US" sz="28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sym typeface="+mn-ea"/>
              </a:rPr>
              <a:t>特色</a:t>
            </a:r>
            <a:endParaRPr lang="zh-CN" altLang="en-US" sz="28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sym typeface="+mn-ea"/>
            </a:endParaRPr>
          </a:p>
        </p:txBody>
      </p:sp>
      <p:sp>
        <p:nvSpPr>
          <p:cNvPr id="20" name="文本框 19"/>
          <p:cNvSpPr txBox="1"/>
          <p:nvPr/>
        </p:nvSpPr>
        <p:spPr>
          <a:xfrm>
            <a:off x="1439545" y="1062355"/>
            <a:ext cx="9169400" cy="4661535"/>
          </a:xfrm>
          <a:prstGeom prst="rect">
            <a:avLst/>
          </a:prstGeom>
          <a:noFill/>
        </p:spPr>
        <p:txBody>
          <a:bodyPr wrap="square" rtlCol="0">
            <a:spAutoFit/>
          </a:bodyPr>
          <a:lstStyle/>
          <a:p>
            <a:pPr algn="just">
              <a:lnSpc>
                <a:spcPct val="150000"/>
              </a:lnSpc>
            </a:pPr>
            <a:r>
              <a:rPr lang="zh-CN" altLang="en-US" sz="3600" b="1" spc="100" dirty="0">
                <a:solidFill>
                  <a:schemeClr val="tx1"/>
                </a:solidFill>
                <a:latin typeface="Noto Sans CJK Light" panose="020B0300000000000000" pitchFamily="34" charset="-122"/>
                <a:ea typeface="Noto Sans CJK Light" panose="020B0300000000000000" pitchFamily="34" charset="-122"/>
                <a:cs typeface="字魂105号-简雅黑" panose="00000500000000000000" pitchFamily="2" charset="-122"/>
              </a:rPr>
              <a:t>架构简单</a:t>
            </a:r>
            <a:endParaRPr lang="zh-CN" altLang="en-US" sz="3600" b="1" spc="100" dirty="0">
              <a:solidFill>
                <a:schemeClr val="tx1"/>
              </a:solidFill>
              <a:latin typeface="Noto Sans CJK Light" panose="020B0300000000000000" pitchFamily="34" charset="-122"/>
              <a:ea typeface="Noto Sans CJK Light" panose="020B0300000000000000" pitchFamily="34" charset="-122"/>
              <a:cs typeface="字魂105号-简雅黑" panose="00000500000000000000" pitchFamily="2" charset="-122"/>
            </a:endParaRPr>
          </a:p>
          <a:p>
            <a:pPr algn="just">
              <a:lnSpc>
                <a:spcPct val="150000"/>
              </a:lnSpc>
            </a:pPr>
            <a:r>
              <a:rPr lang="zh-CN" altLang="en-US" spc="100" dirty="0">
                <a:solidFill>
                  <a:schemeClr val="tx1"/>
                </a:solidFill>
                <a:latin typeface="Noto Sans CJK Light" panose="020B0300000000000000" pitchFamily="34" charset="-122"/>
                <a:ea typeface="Noto Sans CJK Light" panose="020B0300000000000000" pitchFamily="34" charset="-122"/>
                <a:cs typeface="字魂105号-简雅黑" panose="00000500000000000000" pitchFamily="2" charset="-122"/>
              </a:rPr>
              <a:t>RISC-V架构秉承简单的设计哲学。体现为：</a:t>
            </a:r>
            <a:endParaRPr lang="zh-CN" altLang="en-US" spc="100" dirty="0">
              <a:solidFill>
                <a:schemeClr val="tx1"/>
              </a:solidFill>
              <a:latin typeface="Noto Sans CJK Light" panose="020B0300000000000000" pitchFamily="34" charset="-122"/>
              <a:ea typeface="Noto Sans CJK Light" panose="020B0300000000000000" pitchFamily="34" charset="-122"/>
              <a:cs typeface="字魂105号-简雅黑" panose="00000500000000000000" pitchFamily="2" charset="-122"/>
            </a:endParaRPr>
          </a:p>
          <a:p>
            <a:pPr algn="just">
              <a:lnSpc>
                <a:spcPct val="150000"/>
              </a:lnSpc>
            </a:pPr>
            <a:r>
              <a:rPr lang="zh-CN" altLang="en-US" spc="100" dirty="0">
                <a:solidFill>
                  <a:schemeClr val="tx1"/>
                </a:solidFill>
                <a:latin typeface="Noto Sans CJK Light" panose="020B0300000000000000" pitchFamily="34" charset="-122"/>
                <a:ea typeface="Noto Sans CJK Light" panose="020B0300000000000000" pitchFamily="34" charset="-122"/>
                <a:cs typeface="字魂105号-简雅黑" panose="00000500000000000000" pitchFamily="2" charset="-122"/>
              </a:rPr>
              <a:t>在处理器领域，主流的架构为x86与ARM架构。x86与ARM架构的发展的过程也伴随了现代处理器架构技术的不断发展成熟，但作为商用的架构，为了能够保持架构的向后兼容性，其不得不保留许多过时的定义，导致其指令数目多，指令冗余严重，文档数量庞大，所以要在这些架构上开发新的操作系统或者直接开发应用门槛很高。而RISC-V架构则能完全抛弃包袱，借助计算机体系结构经过多年的发展已经成为比较成熟的技术的优势，从轻上路。RISC-V基础指令集则只有40多条，加上其他的模块化扩展指令总共几十条指令。 RISC-V的规范文档仅有145页，而“特权架构文档”的篇幅也仅为91页。</a:t>
            </a:r>
            <a:endParaRPr lang="zh-CN" altLang="en-US" spc="100" dirty="0">
              <a:solidFill>
                <a:schemeClr val="tx1"/>
              </a:solidFill>
              <a:latin typeface="Noto Sans CJK Light" panose="020B0300000000000000" pitchFamily="34" charset="-122"/>
              <a:ea typeface="Noto Sans CJK Light" panose="020B0300000000000000" pitchFamily="34" charset="-122"/>
              <a:cs typeface="字魂105号-简雅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0-#ppt_w/2"/>
                                          </p:val>
                                        </p:tav>
                                        <p:tav tm="100000">
                                          <p:val>
                                            <p:strVal val="#ppt_x"/>
                                          </p:val>
                                        </p:tav>
                                      </p:tavLst>
                                    </p:anim>
                                    <p:anim calcmode="lin" valueType="num">
                                      <p:cBhvr additive="base">
                                        <p:cTn id="8" dur="10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1">
            <a:lum/>
            <a:extLst>
              <a:ext uri="{96DAC541-7B7A-43D3-8B79-37D633B846F1}">
                <asvg:svgBlip xmlns:asvg="http://schemas.microsoft.com/office/drawing/2016/SVG/main" r:embed="rId2"/>
              </a:ext>
            </a:extLst>
          </a:blip>
          <a:srcRect/>
          <a:stretch>
            <a:fillRect/>
          </a:stretch>
        </a:blipFill>
        <a:effectLst/>
      </p:bgPr>
    </p:bg>
    <p:spTree>
      <p:nvGrpSpPr>
        <p:cNvPr id="1" name=""/>
        <p:cNvGrpSpPr/>
        <p:nvPr/>
      </p:nvGrpSpPr>
      <p:grpSpPr>
        <a:xfrm>
          <a:off x="0" y="0"/>
          <a:ext cx="0" cy="0"/>
          <a:chOff x="0" y="0"/>
          <a:chExt cx="0" cy="0"/>
        </a:xfrm>
      </p:grpSpPr>
      <p:sp>
        <p:nvSpPr>
          <p:cNvPr id="15" name="矩形 14"/>
          <p:cNvSpPr/>
          <p:nvPr/>
        </p:nvSpPr>
        <p:spPr>
          <a:xfrm>
            <a:off x="11561685" y="343228"/>
            <a:ext cx="630315" cy="630315"/>
          </a:xfrm>
          <a:prstGeom prst="rect">
            <a:avLst/>
          </a:prstGeom>
          <a:solidFill>
            <a:srgbClr val="CE26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5" name="直接连接符 34"/>
          <p:cNvCxnSpPr/>
          <p:nvPr/>
        </p:nvCxnSpPr>
        <p:spPr>
          <a:xfrm>
            <a:off x="0" y="6510910"/>
            <a:ext cx="12192000" cy="0"/>
          </a:xfrm>
          <a:prstGeom prst="line">
            <a:avLst/>
          </a:prstGeom>
          <a:ln w="76200">
            <a:solidFill>
              <a:srgbClr val="CE262B"/>
            </a:solidFill>
          </a:ln>
        </p:spPr>
        <p:style>
          <a:lnRef idx="1">
            <a:schemeClr val="accent1"/>
          </a:lnRef>
          <a:fillRef idx="0">
            <a:schemeClr val="accent1"/>
          </a:fillRef>
          <a:effectRef idx="0">
            <a:schemeClr val="accent1"/>
          </a:effectRef>
          <a:fontRef idx="minor">
            <a:schemeClr val="tx1"/>
          </a:fontRef>
        </p:style>
      </p:cxnSp>
      <p:sp>
        <p:nvSpPr>
          <p:cNvPr id="39" name="文本框 38"/>
          <p:cNvSpPr txBox="1"/>
          <p:nvPr/>
        </p:nvSpPr>
        <p:spPr>
          <a:xfrm>
            <a:off x="462280" y="259080"/>
            <a:ext cx="3195320" cy="521970"/>
          </a:xfrm>
          <a:prstGeom prst="rect">
            <a:avLst/>
          </a:prstGeom>
          <a:noFill/>
        </p:spPr>
        <p:txBody>
          <a:bodyPr wrap="square" rtlCol="0">
            <a:spAutoFit/>
          </a:bodyPr>
          <a:lstStyle/>
          <a:p>
            <a:pPr algn="dist"/>
            <a:r>
              <a:rPr lang="en-US" altLang="zh-CN" sz="28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sym typeface="+mn-ea"/>
              </a:rPr>
              <a:t>RISCV</a:t>
            </a:r>
            <a:r>
              <a:rPr lang="zh-CN" altLang="en-US" sz="28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sym typeface="+mn-ea"/>
              </a:rPr>
              <a:t>特色</a:t>
            </a:r>
            <a:endParaRPr lang="zh-CN" altLang="en-US" sz="28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sym typeface="+mn-ea"/>
            </a:endParaRPr>
          </a:p>
        </p:txBody>
      </p:sp>
      <p:sp>
        <p:nvSpPr>
          <p:cNvPr id="20" name="文本框 19"/>
          <p:cNvSpPr txBox="1"/>
          <p:nvPr/>
        </p:nvSpPr>
        <p:spPr>
          <a:xfrm>
            <a:off x="1511300" y="1945640"/>
            <a:ext cx="9169400" cy="2584450"/>
          </a:xfrm>
          <a:prstGeom prst="rect">
            <a:avLst/>
          </a:prstGeom>
          <a:noFill/>
        </p:spPr>
        <p:txBody>
          <a:bodyPr wrap="square" rtlCol="0">
            <a:spAutoFit/>
          </a:bodyPr>
          <a:lstStyle/>
          <a:p>
            <a:pPr algn="just">
              <a:lnSpc>
                <a:spcPct val="150000"/>
              </a:lnSpc>
            </a:pPr>
            <a:r>
              <a:rPr lang="zh-CN" altLang="en-US" sz="3600" b="1" spc="100" dirty="0">
                <a:solidFill>
                  <a:schemeClr val="tx1"/>
                </a:solidFill>
                <a:latin typeface="Noto Sans CJK Light" panose="020B0300000000000000" pitchFamily="34" charset="-122"/>
                <a:ea typeface="Noto Sans CJK Light" panose="020B0300000000000000" pitchFamily="34" charset="-122"/>
                <a:cs typeface="字魂105号-简雅黑" panose="00000500000000000000" pitchFamily="2" charset="-122"/>
              </a:rPr>
              <a:t>易于移植</a:t>
            </a:r>
            <a:endParaRPr lang="zh-CN" altLang="en-US" sz="3600" b="1" spc="100" dirty="0">
              <a:solidFill>
                <a:schemeClr val="tx1"/>
              </a:solidFill>
              <a:latin typeface="Noto Sans CJK Light" panose="020B0300000000000000" pitchFamily="34" charset="-122"/>
              <a:ea typeface="Noto Sans CJK Light" panose="020B0300000000000000" pitchFamily="34" charset="-122"/>
              <a:cs typeface="字魂105号-简雅黑" panose="00000500000000000000" pitchFamily="2" charset="-122"/>
            </a:endParaRPr>
          </a:p>
          <a:p>
            <a:pPr algn="just">
              <a:lnSpc>
                <a:spcPct val="150000"/>
              </a:lnSpc>
            </a:pPr>
            <a:r>
              <a:rPr lang="zh-CN" altLang="en-US" spc="100" dirty="0">
                <a:solidFill>
                  <a:schemeClr val="tx1"/>
                </a:solidFill>
                <a:latin typeface="Noto Sans CJK Light" panose="020B0300000000000000" pitchFamily="34" charset="-122"/>
                <a:ea typeface="Noto Sans CJK Light" panose="020B0300000000000000" pitchFamily="34" charset="-122"/>
                <a:cs typeface="字魂105号-简雅黑" panose="00000500000000000000" pitchFamily="2" charset="-122"/>
              </a:rPr>
              <a:t>现代操作系统都做了特权级指令和用户级指令的分离，特权指令只能操作系统调用，而用户级指令才能在用户模式调用，保障操作系统的稳定。RISC-V提供了特权级指令和用户级指令，同时提供了详细的RISC-V特权级指令规范和RISC-V用户级指令规范的详细信息，使开发者能非常方便的移植linux和unix系统到RISC-V平台。</a:t>
            </a:r>
            <a:endParaRPr lang="zh-CN" altLang="en-US" spc="100" dirty="0">
              <a:solidFill>
                <a:schemeClr val="tx1"/>
              </a:solidFill>
              <a:latin typeface="Noto Sans CJK Light" panose="020B0300000000000000" pitchFamily="34" charset="-122"/>
              <a:ea typeface="Noto Sans CJK Light" panose="020B0300000000000000" pitchFamily="34" charset="-122"/>
              <a:cs typeface="字魂105号-简雅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0-#ppt_w/2"/>
                                          </p:val>
                                        </p:tav>
                                        <p:tav tm="100000">
                                          <p:val>
                                            <p:strVal val="#ppt_x"/>
                                          </p:val>
                                        </p:tav>
                                      </p:tavLst>
                                    </p:anim>
                                    <p:anim calcmode="lin" valueType="num">
                                      <p:cBhvr additive="base">
                                        <p:cTn id="8" dur="10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1">
            <a:lum/>
            <a:extLst>
              <a:ext uri="{96DAC541-7B7A-43D3-8B79-37D633B846F1}">
                <asvg:svgBlip xmlns:asvg="http://schemas.microsoft.com/office/drawing/2016/SVG/main" r:embed="rId2"/>
              </a:ext>
            </a:extLst>
          </a:blip>
          <a:srcRect/>
          <a:stretch>
            <a:fillRect/>
          </a:stretch>
        </a:blipFill>
        <a:effectLst/>
      </p:bgPr>
    </p:bg>
    <p:spTree>
      <p:nvGrpSpPr>
        <p:cNvPr id="1" name=""/>
        <p:cNvGrpSpPr/>
        <p:nvPr/>
      </p:nvGrpSpPr>
      <p:grpSpPr>
        <a:xfrm>
          <a:off x="0" y="0"/>
          <a:ext cx="0" cy="0"/>
          <a:chOff x="0" y="0"/>
          <a:chExt cx="0" cy="0"/>
        </a:xfrm>
      </p:grpSpPr>
      <p:sp>
        <p:nvSpPr>
          <p:cNvPr id="15" name="矩形 14"/>
          <p:cNvSpPr/>
          <p:nvPr/>
        </p:nvSpPr>
        <p:spPr>
          <a:xfrm>
            <a:off x="11561685" y="343228"/>
            <a:ext cx="630315" cy="630315"/>
          </a:xfrm>
          <a:prstGeom prst="rect">
            <a:avLst/>
          </a:prstGeom>
          <a:solidFill>
            <a:srgbClr val="CE26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5" name="直接连接符 34"/>
          <p:cNvCxnSpPr/>
          <p:nvPr/>
        </p:nvCxnSpPr>
        <p:spPr>
          <a:xfrm>
            <a:off x="0" y="6510910"/>
            <a:ext cx="12192000" cy="0"/>
          </a:xfrm>
          <a:prstGeom prst="line">
            <a:avLst/>
          </a:prstGeom>
          <a:ln w="76200">
            <a:solidFill>
              <a:srgbClr val="CE262B"/>
            </a:solidFill>
          </a:ln>
        </p:spPr>
        <p:style>
          <a:lnRef idx="1">
            <a:schemeClr val="accent1"/>
          </a:lnRef>
          <a:fillRef idx="0">
            <a:schemeClr val="accent1"/>
          </a:fillRef>
          <a:effectRef idx="0">
            <a:schemeClr val="accent1"/>
          </a:effectRef>
          <a:fontRef idx="minor">
            <a:schemeClr val="tx1"/>
          </a:fontRef>
        </p:style>
      </p:cxnSp>
      <p:sp>
        <p:nvSpPr>
          <p:cNvPr id="39" name="文本框 38"/>
          <p:cNvSpPr txBox="1"/>
          <p:nvPr/>
        </p:nvSpPr>
        <p:spPr>
          <a:xfrm>
            <a:off x="462280" y="259080"/>
            <a:ext cx="3195320" cy="521970"/>
          </a:xfrm>
          <a:prstGeom prst="rect">
            <a:avLst/>
          </a:prstGeom>
          <a:noFill/>
        </p:spPr>
        <p:txBody>
          <a:bodyPr wrap="square" rtlCol="0">
            <a:spAutoFit/>
          </a:bodyPr>
          <a:lstStyle/>
          <a:p>
            <a:pPr algn="dist"/>
            <a:r>
              <a:rPr lang="en-US" altLang="zh-CN" sz="28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sym typeface="+mn-ea"/>
              </a:rPr>
              <a:t>RISCV</a:t>
            </a:r>
            <a:r>
              <a:rPr lang="zh-CN" altLang="en-US" sz="28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sym typeface="+mn-ea"/>
              </a:rPr>
              <a:t>特色</a:t>
            </a:r>
            <a:endParaRPr lang="zh-CN" altLang="en-US" sz="2800" dirty="0">
              <a:solidFill>
                <a:schemeClr val="tx1">
                  <a:lumMod val="75000"/>
                  <a:lumOff val="25000"/>
                </a:schemeClr>
              </a:solidFill>
              <a:latin typeface="Noto Sans CJK Light" panose="020B0300000000000000" pitchFamily="34" charset="-122"/>
              <a:ea typeface="Noto Sans CJK Light" panose="020B0300000000000000" pitchFamily="34" charset="-122"/>
              <a:cs typeface="字魂105号-简雅黑" panose="00000500000000000000" pitchFamily="2" charset="-122"/>
              <a:sym typeface="+mn-ea"/>
            </a:endParaRPr>
          </a:p>
        </p:txBody>
      </p:sp>
      <p:sp>
        <p:nvSpPr>
          <p:cNvPr id="20" name="文本框 19"/>
          <p:cNvSpPr txBox="1"/>
          <p:nvPr/>
        </p:nvSpPr>
        <p:spPr>
          <a:xfrm>
            <a:off x="1511300" y="1945640"/>
            <a:ext cx="9169400" cy="3415030"/>
          </a:xfrm>
          <a:prstGeom prst="rect">
            <a:avLst/>
          </a:prstGeom>
          <a:noFill/>
        </p:spPr>
        <p:txBody>
          <a:bodyPr wrap="square" rtlCol="0">
            <a:spAutoFit/>
          </a:bodyPr>
          <a:lstStyle/>
          <a:p>
            <a:pPr algn="just">
              <a:lnSpc>
                <a:spcPct val="150000"/>
              </a:lnSpc>
            </a:pPr>
            <a:r>
              <a:rPr lang="zh-CN" altLang="en-US" sz="3600" b="1" spc="100" dirty="0">
                <a:solidFill>
                  <a:schemeClr val="tx1"/>
                </a:solidFill>
                <a:latin typeface="Noto Sans CJK Light" panose="020B0300000000000000" pitchFamily="34" charset="-122"/>
                <a:ea typeface="Noto Sans CJK Light" panose="020B0300000000000000" pitchFamily="34" charset="-122"/>
                <a:cs typeface="字魂105号-简雅黑" panose="00000500000000000000" pitchFamily="2" charset="-122"/>
              </a:rPr>
              <a:t>模块化设计</a:t>
            </a:r>
            <a:endParaRPr lang="zh-CN" altLang="en-US" sz="3600" b="1" spc="100" dirty="0">
              <a:solidFill>
                <a:schemeClr val="tx1"/>
              </a:solidFill>
              <a:latin typeface="Noto Sans CJK Light" panose="020B0300000000000000" pitchFamily="34" charset="-122"/>
              <a:ea typeface="Noto Sans CJK Light" panose="020B0300000000000000" pitchFamily="34" charset="-122"/>
              <a:cs typeface="字魂105号-简雅黑" panose="00000500000000000000" pitchFamily="2" charset="-122"/>
            </a:endParaRPr>
          </a:p>
          <a:p>
            <a:pPr algn="just">
              <a:lnSpc>
                <a:spcPct val="150000"/>
              </a:lnSpc>
            </a:pPr>
            <a:r>
              <a:rPr lang="zh-CN" altLang="en-US" spc="100" dirty="0">
                <a:solidFill>
                  <a:schemeClr val="tx1"/>
                </a:solidFill>
                <a:latin typeface="Noto Sans CJK Light" panose="020B0300000000000000" pitchFamily="34" charset="-122"/>
                <a:ea typeface="Noto Sans CJK Light" panose="020B0300000000000000" pitchFamily="34" charset="-122"/>
                <a:cs typeface="字魂105号-简雅黑" panose="00000500000000000000" pitchFamily="2" charset="-122"/>
              </a:rPr>
              <a:t>RISC-V架构不仅短小精悍，而且其不同的部分还能以模块化的方式组织在一起，从而试图通过一套统一的架构满足各种不同的应用场景。用户能够灵活选择不同的模块组合，来实现自己定制化设备的需要，比如针对于小面积低功耗嵌入式场景，用户可以选择RV32IC组合的指令集，仅使用Machine Mode（机器模式）；而高性能应用操作系统场景则可以选择譬如RV32IMFDC的指令集，使用Machine Mode（机器模式）与User Mode（用户模式）两种模式。</a:t>
            </a:r>
            <a:endParaRPr lang="zh-CN" altLang="en-US" spc="100" dirty="0">
              <a:solidFill>
                <a:schemeClr val="tx1"/>
              </a:solidFill>
              <a:latin typeface="Noto Sans CJK Light" panose="020B0300000000000000" pitchFamily="34" charset="-122"/>
              <a:ea typeface="Noto Sans CJK Light" panose="020B0300000000000000" pitchFamily="34" charset="-122"/>
              <a:cs typeface="字魂105号-简雅黑" panose="00000500000000000000"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2000"/>
    </mc:Choice>
    <mc:Fallback>
      <p:transition spd="slow" advClick="0" advTm="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000" fill="hold"/>
                                        <p:tgtEl>
                                          <p:spTgt spid="20"/>
                                        </p:tgtEl>
                                        <p:attrNameLst>
                                          <p:attrName>ppt_x</p:attrName>
                                        </p:attrNameLst>
                                      </p:cBhvr>
                                      <p:tavLst>
                                        <p:tav tm="0">
                                          <p:val>
                                            <p:strVal val="0-#ppt_w/2"/>
                                          </p:val>
                                        </p:tav>
                                        <p:tav tm="100000">
                                          <p:val>
                                            <p:strVal val="#ppt_x"/>
                                          </p:val>
                                        </p:tav>
                                      </p:tavLst>
                                    </p:anim>
                                    <p:anim calcmode="lin" valueType="num">
                                      <p:cBhvr additive="base">
                                        <p:cTn id="8" dur="10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1302</Words>
  <Application>WPS 演示</Application>
  <PresentationFormat>宽屏</PresentationFormat>
  <Paragraphs>55</Paragraphs>
  <Slides>10</Slides>
  <Notes>0</Notes>
  <HiddenSlides>0</HiddenSlides>
  <MMClips>0</MMClips>
  <ScaleCrop>false</ScaleCrop>
  <HeadingPairs>
    <vt:vector size="6" baseType="variant">
      <vt:variant>
        <vt:lpstr>已用的字体</vt:lpstr>
      </vt:variant>
      <vt:variant>
        <vt:i4>18</vt:i4>
      </vt:variant>
      <vt:variant>
        <vt:lpstr>主题</vt:lpstr>
      </vt:variant>
      <vt:variant>
        <vt:i4>2</vt:i4>
      </vt:variant>
      <vt:variant>
        <vt:lpstr>幻灯片标题</vt:lpstr>
      </vt:variant>
      <vt:variant>
        <vt:i4>10</vt:i4>
      </vt:variant>
    </vt:vector>
  </HeadingPairs>
  <TitlesOfParts>
    <vt:vector size="30" baseType="lpstr">
      <vt:lpstr>Arial</vt:lpstr>
      <vt:lpstr>宋体</vt:lpstr>
      <vt:lpstr>Wingdings</vt:lpstr>
      <vt:lpstr>Noto Sans CJK Bold</vt:lpstr>
      <vt:lpstr>字魂105号-简雅黑</vt:lpstr>
      <vt:lpstr>Noto Sans CJK Light</vt:lpstr>
      <vt:lpstr>Roboto Medium</vt:lpstr>
      <vt:lpstr>Arial</vt:lpstr>
      <vt:lpstr>等线</vt:lpstr>
      <vt:lpstr>微软雅黑</vt:lpstr>
      <vt:lpstr>Arial Unicode MS</vt:lpstr>
      <vt:lpstr>等线 Light</vt:lpstr>
      <vt:lpstr>Calibri</vt:lpstr>
      <vt:lpstr>Fira Sans Extra Condensed</vt:lpstr>
      <vt:lpstr>字魂58号-创中黑</vt:lpstr>
      <vt:lpstr>Roboto</vt:lpstr>
      <vt:lpstr>黑体</vt:lpstr>
      <vt:lpstr>Segoe Print</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张 晓斌</dc:creator>
  <cp:lastModifiedBy>吴hx</cp:lastModifiedBy>
  <cp:revision>8</cp:revision>
  <dcterms:created xsi:type="dcterms:W3CDTF">2021-02-01T05:38:00Z</dcterms:created>
  <dcterms:modified xsi:type="dcterms:W3CDTF">2021-11-11T13:02:28Z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CDE2E5329E4E4AC5BA03C0EAE30D17B3</vt:lpwstr>
  </property>
  <property fmtid="{D5CDD505-2E9C-101B-9397-08002B2CF9AE}" pid="3" name="KSOProductBuildVer">
    <vt:lpwstr>2052-11.1.0.11045</vt:lpwstr>
  </property>
</Properties>
</file>

<file path=docProps/thumbnail.jpeg>
</file>